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bookmarkIdSeed="3">
  <p:sldMasterIdLst>
    <p:sldMasterId id="2147483663" r:id="rId1"/>
  </p:sldMasterIdLst>
  <p:notesMasterIdLst>
    <p:notesMasterId r:id="rId47"/>
  </p:notesMasterIdLst>
  <p:handoutMasterIdLst>
    <p:handoutMasterId r:id="rId48"/>
  </p:handoutMasterIdLst>
  <p:sldIdLst>
    <p:sldId id="904" r:id="rId2"/>
    <p:sldId id="877" r:id="rId3"/>
    <p:sldId id="878" r:id="rId4"/>
    <p:sldId id="879" r:id="rId5"/>
    <p:sldId id="853" r:id="rId6"/>
    <p:sldId id="880" r:id="rId7"/>
    <p:sldId id="865" r:id="rId8"/>
    <p:sldId id="881" r:id="rId9"/>
    <p:sldId id="886" r:id="rId10"/>
    <p:sldId id="887" r:id="rId11"/>
    <p:sldId id="889" r:id="rId12"/>
    <p:sldId id="871" r:id="rId13"/>
    <p:sldId id="874" r:id="rId14"/>
    <p:sldId id="902" r:id="rId15"/>
    <p:sldId id="888" r:id="rId16"/>
    <p:sldId id="854" r:id="rId17"/>
    <p:sldId id="855" r:id="rId18"/>
    <p:sldId id="876" r:id="rId19"/>
    <p:sldId id="856" r:id="rId20"/>
    <p:sldId id="873" r:id="rId21"/>
    <p:sldId id="857" r:id="rId22"/>
    <p:sldId id="893" r:id="rId23"/>
    <p:sldId id="858" r:id="rId24"/>
    <p:sldId id="859" r:id="rId25"/>
    <p:sldId id="890" r:id="rId26"/>
    <p:sldId id="891" r:id="rId27"/>
    <p:sldId id="892" r:id="rId28"/>
    <p:sldId id="882" r:id="rId29"/>
    <p:sldId id="895" r:id="rId30"/>
    <p:sldId id="894" r:id="rId31"/>
    <p:sldId id="862" r:id="rId32"/>
    <p:sldId id="884" r:id="rId33"/>
    <p:sldId id="905" r:id="rId34"/>
    <p:sldId id="896" r:id="rId35"/>
    <p:sldId id="897" r:id="rId36"/>
    <p:sldId id="866" r:id="rId37"/>
    <p:sldId id="898" r:id="rId38"/>
    <p:sldId id="867" r:id="rId39"/>
    <p:sldId id="908" r:id="rId40"/>
    <p:sldId id="907" r:id="rId41"/>
    <p:sldId id="906" r:id="rId42"/>
    <p:sldId id="899" r:id="rId43"/>
    <p:sldId id="900" r:id="rId44"/>
    <p:sldId id="870" r:id="rId45"/>
    <p:sldId id="869" r:id="rId46"/>
  </p:sldIdLst>
  <p:sldSz cx="12192000" cy="6858000"/>
  <p:notesSz cx="6858000" cy="92964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mbria Math" panose="02040503050406030204" pitchFamily="18" charset="0"/>
      <p:regular r:id="rId53"/>
    </p:embeddedFont>
    <p:embeddedFont>
      <p:font typeface="Rockwell" panose="02060603020205020403" pitchFamily="18" charset="0"/>
      <p:regular r:id="rId54"/>
      <p:bold r:id="rId55"/>
      <p:italic r:id="rId56"/>
      <p:boldItalic r:id="rId57"/>
    </p:embeddedFont>
    <p:embeddedFont>
      <p:font typeface="Times" panose="02020603050405020304" pitchFamily="18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pos="6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ystem Administrator" initials="" lastIdx="14" clrIdx="0"/>
  <p:cmAuthor id="1" name="cleeding" initials="" lastIdx="4" clrIdx="1"/>
  <p:cmAuthor id="2" name="Edmund Champness" initials="EC" lastIdx="10" clrIdx="2">
    <p:extLst>
      <p:ext uri="{19B8F6BF-5375-455C-9EA6-DF929625EA0E}">
        <p15:presenceInfo xmlns:p15="http://schemas.microsoft.com/office/powerpoint/2012/main" userId="Edmund Champness" providerId="None"/>
      </p:ext>
    </p:extLst>
  </p:cmAuthor>
  <p:cmAuthor id="3" name="Matt Segall" initials="MS" lastIdx="1" clrIdx="3">
    <p:extLst>
      <p:ext uri="{19B8F6BF-5375-455C-9EA6-DF929625EA0E}">
        <p15:presenceInfo xmlns:p15="http://schemas.microsoft.com/office/powerpoint/2012/main" userId="Matt Segall" providerId="None"/>
      </p:ext>
    </p:extLst>
  </p:cmAuthor>
  <p:cmAuthor id="4" name="ben" initials="b" lastIdx="1" clrIdx="4">
    <p:extLst>
      <p:ext uri="{19B8F6BF-5375-455C-9EA6-DF929625EA0E}">
        <p15:presenceInfo xmlns:p15="http://schemas.microsoft.com/office/powerpoint/2012/main" userId="b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757"/>
    <a:srgbClr val="FFF000"/>
    <a:srgbClr val="FF5000"/>
    <a:srgbClr val="FF7800"/>
    <a:srgbClr val="FF3C00"/>
    <a:srgbClr val="FFFF00"/>
    <a:srgbClr val="FF5A00"/>
    <a:srgbClr val="FF1E00"/>
    <a:srgbClr val="FFD200"/>
    <a:srgbClr val="FF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1" autoAdjust="0"/>
    <p:restoredTop sz="85012" autoAdjust="0"/>
  </p:normalViewPr>
  <p:slideViewPr>
    <p:cSldViewPr snapToGrid="0" snapToObjects="1" showGuides="1">
      <p:cViewPr>
        <p:scale>
          <a:sx n="100" d="100"/>
          <a:sy n="100" d="100"/>
        </p:scale>
        <p:origin x="150" y="72"/>
      </p:cViewPr>
      <p:guideLst>
        <p:guide orient="horz" pos="1230"/>
        <p:guide pos="6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-2862" y="-108"/>
      </p:cViewPr>
      <p:guideLst>
        <p:guide orient="horz" pos="292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8" rIns="91695" bIns="45848" numCol="1" anchor="t" anchorCtr="0" compatLnSpc="1">
            <a:prstTxWarp prst="textNoShape">
              <a:avLst/>
            </a:prstTxWarp>
          </a:bodyPr>
          <a:lstStyle>
            <a:lvl1pPr defTabSz="917575"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8" rIns="91695" bIns="45848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8" rIns="91695" bIns="45848" numCol="1" anchor="b" anchorCtr="0" compatLnSpc="1">
            <a:prstTxWarp prst="textNoShape">
              <a:avLst/>
            </a:prstTxWarp>
          </a:bodyPr>
          <a:lstStyle>
            <a:lvl1pPr defTabSz="917575"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8" rIns="91695" bIns="45848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latin typeface="Times" pitchFamily="18" charset="0"/>
              </a:defRPr>
            </a:lvl1pPr>
          </a:lstStyle>
          <a:p>
            <a:fld id="{A91B3574-B994-46C9-96AC-7754D9C244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63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92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3375" y="698500"/>
            <a:ext cx="6192838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2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14838"/>
            <a:ext cx="5486400" cy="418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2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92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fld id="{7F66BC74-6B9B-4869-9754-92DE2DD0912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487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BC74-6B9B-4869-9754-92DE2DD0912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73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BC74-6B9B-4869-9754-92DE2DD0912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72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BC74-6B9B-4869-9754-92DE2DD0912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99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8B1A1-6DD4-4780-95B6-5036691C31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7379" name="Rectangle 3"/>
          <p:cNvSpPr>
            <a:spLocks noChangeArrowheads="1"/>
          </p:cNvSpPr>
          <p:nvPr/>
        </p:nvSpPr>
        <p:spPr bwMode="auto">
          <a:xfrm>
            <a:off x="5145617" y="2624138"/>
            <a:ext cx="1219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57380" name="Text Box 4"/>
          <p:cNvSpPr txBox="1">
            <a:spLocks noChangeArrowheads="1"/>
          </p:cNvSpPr>
          <p:nvPr/>
        </p:nvSpPr>
        <p:spPr bwMode="auto">
          <a:xfrm>
            <a:off x="5626100" y="6400800"/>
            <a:ext cx="93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2400" b="1">
              <a:latin typeface="Times" pitchFamily="18" charset="0"/>
            </a:endParaRPr>
          </a:p>
        </p:txBody>
      </p:sp>
      <p:sp>
        <p:nvSpPr>
          <p:cNvPr id="35738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155825" y="5797393"/>
            <a:ext cx="7232651" cy="1066800"/>
          </a:xfr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5738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168401" y="4581525"/>
            <a:ext cx="10155767" cy="12192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7389" name="Text Box 13"/>
          <p:cNvSpPr txBox="1">
            <a:spLocks noChangeArrowheads="1"/>
          </p:cNvSpPr>
          <p:nvPr userDrawn="1"/>
        </p:nvSpPr>
        <p:spPr bwMode="auto">
          <a:xfrm>
            <a:off x="6170178" y="6403975"/>
            <a:ext cx="6078972" cy="55399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1" hangingPunct="1"/>
            <a:r>
              <a:rPr lang="en-GB" sz="1000" dirty="0">
                <a:solidFill>
                  <a:schemeClr val="bg2"/>
                </a:solidFill>
                <a:latin typeface="Calibri" pitchFamily="34" charset="0"/>
              </a:rPr>
              <a:t>© 2019 Optibrium Ltd.</a:t>
            </a:r>
          </a:p>
          <a:p>
            <a:pPr algn="r" eaLnBrk="1" hangingPunct="1"/>
            <a:r>
              <a:rPr lang="en-GB" sz="1000" dirty="0">
                <a:solidFill>
                  <a:schemeClr val="bg2"/>
                </a:solidFill>
                <a:latin typeface="Calibri" pitchFamily="34" charset="0"/>
              </a:rPr>
              <a:t>Optibrium™, StarDrop™, Auto-Modeller™, Card</a:t>
            </a:r>
            <a:r>
              <a:rPr lang="en-GB" sz="1000" baseline="0" dirty="0">
                <a:solidFill>
                  <a:schemeClr val="bg2"/>
                </a:solidFill>
                <a:latin typeface="Calibri" pitchFamily="34" charset="0"/>
              </a:rPr>
              <a:t> View™</a:t>
            </a:r>
            <a:r>
              <a:rPr lang="en-GB" sz="1000" dirty="0">
                <a:solidFill>
                  <a:schemeClr val="bg2"/>
                </a:solidFill>
                <a:latin typeface="Calibri" pitchFamily="34" charset="0"/>
              </a:rPr>
              <a:t> and Glowing Molecule™ are trademarks of Optibrium Ltd. </a:t>
            </a:r>
          </a:p>
          <a:p>
            <a:pPr algn="r"/>
            <a:endParaRPr lang="en-GB" sz="1000" dirty="0">
              <a:solidFill>
                <a:schemeClr val="bg2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F369EE-F118-487D-9AEF-445D9B8D31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400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80017" y="729177"/>
            <a:ext cx="10363200" cy="484748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C8D02B-AD13-46B8-8FE7-B77AB74E742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52A554C-69C7-4B6F-ABF0-FF1DC12DBE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283201" y="6488668"/>
            <a:ext cx="1193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2"/>
                </a:solidFill>
                <a:latin typeface="+mn-lt"/>
              </a:rPr>
              <a:t>Confidential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9085" y="1219200"/>
            <a:ext cx="5209116" cy="4679950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1401" y="1219200"/>
            <a:ext cx="5211233" cy="4679950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AE0D3B9-6943-42C2-901C-AB99F4EEEF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E1CB762-9806-4507-992F-5A2E3ABFA5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825B534-80F5-4654-8EDB-DB5644D487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37E2DC-ABDE-4D47-AD46-4D300C7C5D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83701" y="73026"/>
            <a:ext cx="2857500" cy="5826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9084" y="73026"/>
            <a:ext cx="8371416" cy="5826125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E94112C-75E4-4536-9D6C-FA9599244E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370" name="Picture 2" descr="C:\Users\gsegall\Desktop\ppt-v5.jpg"/>
          <p:cNvPicPr>
            <a:picLocks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0"/>
            <a:ext cx="12201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635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09085" y="73025"/>
            <a:ext cx="11432116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of slide (30 pt.)</a:t>
            </a:r>
          </a:p>
        </p:txBody>
      </p:sp>
      <p:sp>
        <p:nvSpPr>
          <p:cNvPr id="35635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084" y="1198800"/>
            <a:ext cx="10623549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2"/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96400" y="6492874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bg2"/>
                </a:solidFill>
                <a:latin typeface="+mn-lt"/>
                <a:cs typeface="Arial" charset="0"/>
              </a:defRPr>
            </a:lvl1pPr>
          </a:lstStyle>
          <a:p>
            <a:fld id="{B04A82E9-D769-497F-9D3F-E045602AA6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6374" name="Text Box 22"/>
          <p:cNvSpPr txBox="1">
            <a:spLocks noChangeArrowheads="1"/>
          </p:cNvSpPr>
          <p:nvPr userDrawn="1"/>
        </p:nvSpPr>
        <p:spPr bwMode="auto">
          <a:xfrm>
            <a:off x="0" y="6492875"/>
            <a:ext cx="2489812" cy="3651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GB" sz="1200" dirty="0">
                <a:solidFill>
                  <a:schemeClr val="bg2"/>
                </a:solidFill>
                <a:latin typeface="Calibri" pitchFamily="34" charset="0"/>
              </a:rPr>
              <a:t>© 2019 Optibrium Ltd.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8" r:id="rId9"/>
  </p:sldLayoutIdLst>
  <p:transition>
    <p:wipe dir="d"/>
  </p:transition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9pPr>
    </p:titleStyle>
    <p:bodyStyle>
      <a:lvl1pPr marL="282575" indent="-282575" algn="l" rtl="0" eaLnBrk="1" fontAlgn="base" hangingPunct="1">
        <a:spcBef>
          <a:spcPct val="80000"/>
        </a:spcBef>
        <a:spcAft>
          <a:spcPct val="10000"/>
        </a:spcAft>
        <a:buClr>
          <a:schemeClr val="tx2"/>
        </a:buClr>
        <a:buChar char="•"/>
        <a:tabLst>
          <a:tab pos="973138" algn="l"/>
          <a:tab pos="1481138" algn="l"/>
        </a:tabLst>
        <a:defRPr sz="2400">
          <a:solidFill>
            <a:schemeClr val="tx2"/>
          </a:solidFill>
          <a:latin typeface="+mn-lt"/>
          <a:ea typeface="+mn-ea"/>
          <a:cs typeface="+mn-cs"/>
        </a:defRPr>
      </a:lvl1pPr>
      <a:lvl2pPr marL="692150" indent="-295275" algn="l" rtl="0" eaLnBrk="1" fontAlgn="base" hangingPunct="1">
        <a:lnSpc>
          <a:spcPct val="90000"/>
        </a:lnSpc>
        <a:spcBef>
          <a:spcPct val="30000"/>
        </a:spcBef>
        <a:spcAft>
          <a:spcPct val="5000"/>
        </a:spcAft>
        <a:buClr>
          <a:schemeClr val="tx2"/>
        </a:buClr>
        <a:buFont typeface="Calibri" pitchFamily="34" charset="0"/>
        <a:buChar char="−"/>
        <a:tabLst>
          <a:tab pos="973138" algn="l"/>
          <a:tab pos="1481138" algn="l"/>
        </a:tabLst>
        <a:defRPr sz="2000">
          <a:solidFill>
            <a:schemeClr val="tx2"/>
          </a:solidFill>
          <a:latin typeface="+mn-lt"/>
        </a:defRPr>
      </a:lvl2pPr>
      <a:lvl3pPr marL="1030288" indent="-223838" algn="l" rtl="0" eaLnBrk="1" fontAlgn="base" hangingPunct="1">
        <a:spcBef>
          <a:spcPct val="45000"/>
        </a:spcBef>
        <a:spcAft>
          <a:spcPct val="30000"/>
        </a:spcAft>
        <a:buClr>
          <a:schemeClr val="tx2"/>
        </a:buClr>
        <a:buChar char="o"/>
        <a:tabLst>
          <a:tab pos="973138" algn="l"/>
          <a:tab pos="1481138" algn="l"/>
        </a:tabLst>
        <a:defRPr>
          <a:solidFill>
            <a:schemeClr val="tx2"/>
          </a:solidFill>
          <a:latin typeface="+mn-lt"/>
        </a:defRPr>
      </a:lvl3pPr>
      <a:lvl4pPr marL="1487488" indent="-231775" algn="l" rtl="0" eaLnBrk="1" fontAlgn="base" hangingPunct="1">
        <a:spcBef>
          <a:spcPct val="20000"/>
        </a:spcBef>
        <a:spcAft>
          <a:spcPct val="30000"/>
        </a:spcAft>
        <a:buClr>
          <a:schemeClr val="tx2"/>
        </a:buClr>
        <a:buChar char="•"/>
        <a:tabLst>
          <a:tab pos="973138" algn="l"/>
          <a:tab pos="1481138" algn="l"/>
        </a:tabLst>
        <a:defRPr sz="1600">
          <a:solidFill>
            <a:schemeClr val="tx2"/>
          </a:solidFill>
          <a:latin typeface="+mn-lt"/>
        </a:defRPr>
      </a:lvl4pPr>
      <a:lvl5pPr marL="1995488" algn="l" rtl="0" eaLnBrk="1" fontAlgn="base" hangingPunct="1">
        <a:spcBef>
          <a:spcPct val="20000"/>
        </a:spcBef>
        <a:spcAft>
          <a:spcPct val="0"/>
        </a:spcAft>
        <a:tabLst>
          <a:tab pos="973138" algn="l"/>
          <a:tab pos="1481138" algn="l"/>
        </a:tabLst>
        <a:defRPr sz="1600" b="1">
          <a:solidFill>
            <a:schemeClr val="tx1"/>
          </a:solidFill>
          <a:latin typeface="Arial" charset="0"/>
        </a:defRPr>
      </a:lvl5pPr>
      <a:lvl6pPr marL="2452688" algn="l" rtl="0" eaLnBrk="1" fontAlgn="base" hangingPunct="1">
        <a:spcBef>
          <a:spcPct val="20000"/>
        </a:spcBef>
        <a:spcAft>
          <a:spcPct val="0"/>
        </a:spcAft>
        <a:tabLst>
          <a:tab pos="973138" algn="l"/>
          <a:tab pos="1481138" algn="l"/>
        </a:tabLst>
        <a:defRPr sz="1600" b="1">
          <a:solidFill>
            <a:schemeClr val="tx1"/>
          </a:solidFill>
          <a:latin typeface="Arial" charset="0"/>
        </a:defRPr>
      </a:lvl6pPr>
      <a:lvl7pPr marL="2909888" algn="l" rtl="0" eaLnBrk="1" fontAlgn="base" hangingPunct="1">
        <a:spcBef>
          <a:spcPct val="20000"/>
        </a:spcBef>
        <a:spcAft>
          <a:spcPct val="0"/>
        </a:spcAft>
        <a:tabLst>
          <a:tab pos="973138" algn="l"/>
          <a:tab pos="1481138" algn="l"/>
        </a:tabLst>
        <a:defRPr sz="1600" b="1">
          <a:solidFill>
            <a:schemeClr val="tx1"/>
          </a:solidFill>
          <a:latin typeface="Arial" charset="0"/>
        </a:defRPr>
      </a:lvl7pPr>
      <a:lvl8pPr marL="3367088" algn="l" rtl="0" eaLnBrk="1" fontAlgn="base" hangingPunct="1">
        <a:spcBef>
          <a:spcPct val="20000"/>
        </a:spcBef>
        <a:spcAft>
          <a:spcPct val="0"/>
        </a:spcAft>
        <a:tabLst>
          <a:tab pos="973138" algn="l"/>
          <a:tab pos="1481138" algn="l"/>
        </a:tabLst>
        <a:defRPr sz="1600" b="1">
          <a:solidFill>
            <a:schemeClr val="tx1"/>
          </a:solidFill>
          <a:latin typeface="Arial" charset="0"/>
        </a:defRPr>
      </a:lvl8pPr>
      <a:lvl9pPr marL="3824288" algn="l" rtl="0" eaLnBrk="1" fontAlgn="base" hangingPunct="1">
        <a:spcBef>
          <a:spcPct val="20000"/>
        </a:spcBef>
        <a:spcAft>
          <a:spcPct val="0"/>
        </a:spcAft>
        <a:tabLst>
          <a:tab pos="973138" algn="l"/>
          <a:tab pos="1481138" algn="l"/>
        </a:tabLst>
        <a:defRPr sz="1600" b="1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en@optibrium.co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bwji2@cam.ac.uk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58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ben@optibrium.co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bwji2@cam.ac.uk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00.png"/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12" Type="http://schemas.openxmlformats.org/officeDocument/2006/relationships/image" Target="../media/image39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0.png"/><Relationship Id="rId11" Type="http://schemas.openxmlformats.org/officeDocument/2006/relationships/image" Target="../media/image380.png"/><Relationship Id="rId5" Type="http://schemas.openxmlformats.org/officeDocument/2006/relationships/image" Target="../media/image320.png"/><Relationship Id="rId10" Type="http://schemas.openxmlformats.org/officeDocument/2006/relationships/image" Target="../media/image370.png"/><Relationship Id="rId4" Type="http://schemas.openxmlformats.org/officeDocument/2006/relationships/image" Target="../media/image310.png"/><Relationship Id="rId9" Type="http://schemas.openxmlformats.org/officeDocument/2006/relationships/image" Target="../media/image360.png"/><Relationship Id="rId14" Type="http://schemas.openxmlformats.org/officeDocument/2006/relationships/image" Target="../media/image4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quote.org/wiki/Enrico_Fermi" TargetMode="External"/><Relationship Id="rId2" Type="http://schemas.openxmlformats.org/officeDocument/2006/relationships/hyperlink" Target="https://en.wikiquote.org/wiki/Elephan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dx.doi.org/10.1038/427297a" TargetMode="External"/><Relationship Id="rId4" Type="http://schemas.openxmlformats.org/officeDocument/2006/relationships/hyperlink" Target="https://en.wikiquote.org/wiki/Freeman_Dys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0B36C6-4F4C-4221-8A8E-CCEA19EFBA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7E2DC-ABDE-4D47-AD46-4D300C7C5D9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F5FB55-B1D3-4DBA-B68B-D574C61DB6BB}"/>
              </a:ext>
            </a:extLst>
          </p:cNvPr>
          <p:cNvSpPr txBox="1"/>
          <p:nvPr/>
        </p:nvSpPr>
        <p:spPr>
          <a:xfrm>
            <a:off x="2552700" y="1447800"/>
            <a:ext cx="7010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/>
              <a:t>Exact </a:t>
            </a:r>
            <a:br>
              <a:rPr lang="en-GB" sz="8000" dirty="0"/>
            </a:br>
            <a:r>
              <a:rPr lang="en-GB" sz="8000" dirty="0"/>
              <a:t>Learning</a:t>
            </a:r>
            <a:br>
              <a:rPr lang="en-GB" sz="8000" dirty="0"/>
            </a:br>
            <a:br>
              <a:rPr lang="en-GB" sz="8000" dirty="0"/>
            </a:br>
            <a:r>
              <a:rPr lang="en-GB" sz="3600" dirty="0"/>
              <a:t>Benedict W. J. Irwin</a:t>
            </a:r>
            <a:endParaRPr lang="en-GB" sz="8000" dirty="0"/>
          </a:p>
        </p:txBody>
      </p:sp>
    </p:spTree>
    <p:extLst>
      <p:ext uri="{BB962C8B-B14F-4D97-AF65-F5344CB8AC3E}">
        <p14:creationId xmlns:p14="http://schemas.microsoft.com/office/powerpoint/2010/main" val="2558521027"/>
      </p:ext>
    </p:extLst>
  </p:cSld>
  <p:clrMapOvr>
    <a:masterClrMapping/>
  </p:clrMapOvr>
  <p:transition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F69D7-428D-4C83-AB49-5EFE9A7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Ramanujan Master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74E3E6-2086-4FEA-A713-E24E9CABA2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We can think of the </a:t>
                </a:r>
                <a:r>
                  <a:rPr lang="en-GB" u="sng" dirty="0" err="1"/>
                  <a:t>Mellin</a:t>
                </a:r>
                <a:r>
                  <a:rPr lang="en-GB" u="sng" dirty="0"/>
                  <a:t> transform</a:t>
                </a:r>
                <a:r>
                  <a:rPr lang="en-GB" dirty="0"/>
                  <a:t> as a bridge between a power series and its (negated) coefficients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dirty="0"/>
                  <a:t> other terms)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74E3E6-2086-4FEA-A713-E24E9CABA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8" t="-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782EA-25BE-4200-8925-A7F9D97112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C3BD3-5938-48B9-96C1-547C56DB5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7" y="2573100"/>
            <a:ext cx="6791325" cy="30861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F5D4A-BF1F-4DB8-BF6C-CE4086B3F674}"/>
              </a:ext>
            </a:extLst>
          </p:cNvPr>
          <p:cNvCxnSpPr/>
          <p:nvPr/>
        </p:nvCxnSpPr>
        <p:spPr bwMode="auto">
          <a:xfrm flipH="1">
            <a:off x="5201265" y="3136491"/>
            <a:ext cx="329380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61F2F9-DDCA-4312-8BB7-4F2627302716}"/>
              </a:ext>
            </a:extLst>
          </p:cNvPr>
          <p:cNvSpPr txBox="1"/>
          <p:nvPr/>
        </p:nvSpPr>
        <p:spPr>
          <a:xfrm>
            <a:off x="8672052" y="2953444"/>
            <a:ext cx="218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Over Integers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6649AD-E7A3-4862-8D68-1167F95AE938}"/>
              </a:ext>
            </a:extLst>
          </p:cNvPr>
          <p:cNvCxnSpPr/>
          <p:nvPr/>
        </p:nvCxnSpPr>
        <p:spPr bwMode="auto">
          <a:xfrm flipH="1">
            <a:off x="7079226" y="4896465"/>
            <a:ext cx="261538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A8C3F52-1397-4E93-B792-0611341CB864}"/>
              </a:ext>
            </a:extLst>
          </p:cNvPr>
          <p:cNvSpPr txBox="1"/>
          <p:nvPr/>
        </p:nvSpPr>
        <p:spPr>
          <a:xfrm>
            <a:off x="9831447" y="4702645"/>
            <a:ext cx="2182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Over complex plane…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Analytic Continuation</a:t>
            </a:r>
          </a:p>
        </p:txBody>
      </p:sp>
    </p:spTree>
    <p:extLst>
      <p:ext uri="{BB962C8B-B14F-4D97-AF65-F5344CB8AC3E}">
        <p14:creationId xmlns:p14="http://schemas.microsoft.com/office/powerpoint/2010/main" val="346911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E645-161E-48A5-AF63-F1A1E494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</a:t>
            </a:r>
            <a:r>
              <a:rPr lang="en-GB" dirty="0" err="1"/>
              <a:t>Mellin</a:t>
            </a:r>
            <a:r>
              <a:rPr lang="en-GB" dirty="0"/>
              <a:t>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D783-827B-4959-8803-DD46ADE52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go the other way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 ‘sum over the residues’ of an infinite contour</a:t>
            </a:r>
          </a:p>
          <a:p>
            <a:pPr lvl="1"/>
            <a:r>
              <a:rPr lang="en-GB" b="1" u="sng" dirty="0"/>
              <a:t>Overly formal</a:t>
            </a:r>
            <a:r>
              <a:rPr lang="en-GB" dirty="0"/>
              <a:t>: Just sum the coefficients.</a:t>
            </a:r>
          </a:p>
          <a:p>
            <a:r>
              <a:rPr lang="en-GB" dirty="0"/>
              <a:t>Notice the </a:t>
            </a:r>
            <a:r>
              <a:rPr lang="en-GB" u="sng" dirty="0"/>
              <a:t>Gamma function</a:t>
            </a:r>
            <a:r>
              <a:rPr lang="en-GB" dirty="0"/>
              <a:t> appears often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Poles in the negative integers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04AF7-C241-49FF-9EF7-89CB8099B8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BF74D-304F-4390-9B5E-2E38D767D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510" y="1004065"/>
            <a:ext cx="6905625" cy="111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917CF-CD3D-4EFE-A705-C23937A0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480" y="3896784"/>
            <a:ext cx="2759504" cy="21767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6106BB-4E93-479C-98C2-04CC94B4CD8A}"/>
              </a:ext>
            </a:extLst>
          </p:cNvPr>
          <p:cNvCxnSpPr>
            <a:cxnSpLocks/>
          </p:cNvCxnSpPr>
          <p:nvPr/>
        </p:nvCxnSpPr>
        <p:spPr bwMode="auto">
          <a:xfrm>
            <a:off x="4945625" y="5995797"/>
            <a:ext cx="303816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0EF1ACA-32FA-4F6A-AE04-B01502E5F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316067"/>
            <a:ext cx="4404852" cy="12464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A80A19-81FD-4D7D-A9C2-766321605DA9}"/>
                  </a:ext>
                </a:extLst>
              </p:cNvPr>
              <p:cNvSpPr txBox="1"/>
              <p:nvPr/>
            </p:nvSpPr>
            <p:spPr>
              <a:xfrm>
                <a:off x="8111504" y="2867604"/>
                <a:ext cx="1985068" cy="652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A80A19-81FD-4D7D-A9C2-766321605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504" y="2867604"/>
                <a:ext cx="1985068" cy="6521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B2CC24-52EC-491A-AA16-448CD86EDF7B}"/>
              </a:ext>
            </a:extLst>
          </p:cNvPr>
          <p:cNvCxnSpPr>
            <a:endCxn id="7" idx="0"/>
          </p:cNvCxnSpPr>
          <p:nvPr/>
        </p:nvCxnSpPr>
        <p:spPr bwMode="auto">
          <a:xfrm>
            <a:off x="9620232" y="3608711"/>
            <a:ext cx="0" cy="2880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A5CCB-E6DD-481E-8548-9D0DD2202BD6}"/>
              </a:ext>
            </a:extLst>
          </p:cNvPr>
          <p:cNvCxnSpPr>
            <a:cxnSpLocks/>
          </p:cNvCxnSpPr>
          <p:nvPr/>
        </p:nvCxnSpPr>
        <p:spPr bwMode="auto">
          <a:xfrm>
            <a:off x="9379341" y="3617074"/>
            <a:ext cx="0" cy="2880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2EB322-EC79-4C52-85DE-C5BE2EC07CDB}"/>
              </a:ext>
            </a:extLst>
          </p:cNvPr>
          <p:cNvCxnSpPr/>
          <p:nvPr/>
        </p:nvCxnSpPr>
        <p:spPr bwMode="auto">
          <a:xfrm>
            <a:off x="9104038" y="3617073"/>
            <a:ext cx="0" cy="2880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287E83-9A7C-4B3F-BDB9-5BC046FA6B08}"/>
              </a:ext>
            </a:extLst>
          </p:cNvPr>
          <p:cNvCxnSpPr/>
          <p:nvPr/>
        </p:nvCxnSpPr>
        <p:spPr bwMode="auto">
          <a:xfrm>
            <a:off x="8818903" y="3608710"/>
            <a:ext cx="0" cy="2880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B90B0A-FF08-4F84-9035-67B3CCEA664D}"/>
              </a:ext>
            </a:extLst>
          </p:cNvPr>
          <p:cNvCxnSpPr/>
          <p:nvPr/>
        </p:nvCxnSpPr>
        <p:spPr bwMode="auto">
          <a:xfrm>
            <a:off x="8553432" y="3608709"/>
            <a:ext cx="0" cy="2880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53A31E-E977-489E-83D8-CB4F073BCAB7}"/>
                  </a:ext>
                </a:extLst>
              </p:cNvPr>
              <p:cNvSpPr txBox="1"/>
              <p:nvPr/>
            </p:nvSpPr>
            <p:spPr>
              <a:xfrm>
                <a:off x="8386807" y="2793348"/>
                <a:ext cx="1985068" cy="847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53A31E-E977-489E-83D8-CB4F073BC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807" y="2793348"/>
                <a:ext cx="1985068" cy="8478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8262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E5FA5-D58F-41A5-930E-AAAF4E235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– 1D - </a:t>
            </a:r>
            <a:r>
              <a:rPr lang="en-GB" dirty="0" err="1"/>
              <a:t>Mellin</a:t>
            </a:r>
            <a:r>
              <a:rPr lang="en-GB" dirty="0"/>
              <a:t> Transform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DCED9E-18A6-4D6F-B124-8F3610D3AC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084" y="1198800"/>
                <a:ext cx="10657006" cy="4679950"/>
              </a:xfrm>
            </p:spPr>
            <p:txBody>
              <a:bodyPr/>
              <a:lstStyle/>
              <a:p>
                <a:r>
                  <a:rPr lang="en-GB" dirty="0"/>
                  <a:t>Some Examples of </a:t>
                </a:r>
                <a:r>
                  <a:rPr lang="en-GB" dirty="0" err="1"/>
                  <a:t>Mellin</a:t>
                </a:r>
                <a:r>
                  <a:rPr lang="en-GB" dirty="0"/>
                  <a:t> Transforms: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		         0 parameters</a:t>
                </a:r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GB" dirty="0"/>
                  <a:t>,	          1 parameter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GB" dirty="0"/>
                  <a:t>, 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GB" dirty="0"/>
                  <a:t>      2 parameters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DCED9E-18A6-4D6F-B124-8F3610D3AC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084" y="1198800"/>
                <a:ext cx="10657006" cy="4679950"/>
              </a:xfrm>
              <a:blipFill>
                <a:blip r:embed="rId3"/>
                <a:stretch>
                  <a:fillRect l="-915" t="-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9C848-B537-495D-8B6E-5AB0ECB714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567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1D59-3325-4140-8859-3DB39DA69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Examples : Diverse Range of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15EB39-C805-4CCB-82A1-037F3ECFAF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6579" y="1198800"/>
                <a:ext cx="10623549" cy="467995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𝐴𝑖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𝐵𝑖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Γ</m:t>
                        </m:r>
                        <m:sSup>
                          <m:sSup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p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15EB39-C805-4CCB-82A1-037F3ECFA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579" y="1198800"/>
                <a:ext cx="10623549" cy="46799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B302-1A30-4D8D-9974-B3DC667952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31B7A-9E5D-4415-890D-71032270020C}"/>
              </a:ext>
            </a:extLst>
          </p:cNvPr>
          <p:cNvSpPr txBox="1"/>
          <p:nvPr/>
        </p:nvSpPr>
        <p:spPr>
          <a:xfrm>
            <a:off x="1155290" y="5181600"/>
            <a:ext cx="374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Elliptic K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1EE5D5-5B01-479F-96ED-EC2857D1906E}"/>
              </a:ext>
            </a:extLst>
          </p:cNvPr>
          <p:cNvSpPr txBox="1"/>
          <p:nvPr/>
        </p:nvSpPr>
        <p:spPr>
          <a:xfrm>
            <a:off x="1155290" y="3751006"/>
            <a:ext cx="374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Airy Functions</a:t>
            </a:r>
          </a:p>
        </p:txBody>
      </p:sp>
    </p:spTree>
    <p:extLst>
      <p:ext uri="{BB962C8B-B14F-4D97-AF65-F5344CB8AC3E}">
        <p14:creationId xmlns:p14="http://schemas.microsoft.com/office/powerpoint/2010/main" val="2834783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5CAC-87D6-45C6-BE15-C0B80FEE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61D0E5-308A-4B8D-BD0E-1A87BD5B4F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Fourier Series (</a:t>
                </a:r>
                <a:r>
                  <a:rPr lang="en-GB" b="1" dirty="0"/>
                  <a:t>additive</a:t>
                </a:r>
                <a:r>
                  <a:rPr lang="en-GB" dirty="0"/>
                  <a:t> convolution) contain </a:t>
                </a:r>
                <a:r>
                  <a:rPr lang="en-GB" b="1" dirty="0"/>
                  <a:t>sums</a:t>
                </a:r>
                <a:r>
                  <a:rPr lang="en-GB" dirty="0"/>
                  <a:t> of oscillatory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𝑖𝑘𝑥</m:t>
                        </m:r>
                      </m:sup>
                    </m:sSup>
                  </m:oMath>
                </a14:m>
                <a:r>
                  <a:rPr lang="en-GB" dirty="0"/>
                  <a:t> terms</a:t>
                </a:r>
              </a:p>
              <a:p>
                <a:r>
                  <a:rPr lang="en-GB" dirty="0" err="1"/>
                  <a:t>Mellin</a:t>
                </a:r>
                <a:r>
                  <a:rPr lang="en-GB" dirty="0"/>
                  <a:t> (power) ‘series’ (</a:t>
                </a:r>
                <a:r>
                  <a:rPr lang="en-GB" b="1" dirty="0"/>
                  <a:t>multiplicative</a:t>
                </a:r>
                <a:r>
                  <a:rPr lang="en-GB" dirty="0"/>
                  <a:t> convolution) contain </a:t>
                </a:r>
                <a:r>
                  <a:rPr lang="en-GB" b="1" dirty="0"/>
                  <a:t>quotients</a:t>
                </a:r>
                <a:r>
                  <a:rPr lang="en-GB" dirty="0"/>
                  <a:t> of residue type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terms?</a:t>
                </a:r>
              </a:p>
              <a:p>
                <a:r>
                  <a:rPr lang="en-GB" dirty="0"/>
                  <a:t>Also appear to have terms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GB" b="0" dirty="0"/>
              </a:p>
              <a:p>
                <a:r>
                  <a:rPr lang="en-GB" dirty="0"/>
                  <a:t>Coefficients (within Gamma functions) are generally </a:t>
                </a:r>
                <a:r>
                  <a:rPr lang="en-GB" u="sng" dirty="0"/>
                  <a:t>rational numbers, </a:t>
                </a:r>
                <a:r>
                  <a:rPr lang="en-GB" dirty="0"/>
                  <a:t>linear type terms.</a:t>
                </a:r>
                <a:endParaRPr lang="en-GB" u="sn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61D0E5-308A-4B8D-BD0E-1A87BD5B4F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8" t="-1043" r="-10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F11D2-363F-4FE9-9969-A6A2F54AF8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8367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F447-98A7-44AF-9A14-5A4606C2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Goal – One Function to Rule them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30B7C-C596-4125-83B9-C714890D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 a function that can become all ‘lesser’ functions with only a few parameters</a:t>
            </a:r>
          </a:p>
          <a:p>
            <a:r>
              <a:rPr lang="en-GB" dirty="0"/>
              <a:t>When we ‘fit’ or ‘</a:t>
            </a:r>
            <a:r>
              <a:rPr lang="en-GB" u="sng" dirty="0"/>
              <a:t>machine-learn</a:t>
            </a:r>
            <a:r>
              <a:rPr lang="en-GB" dirty="0"/>
              <a:t>’ the function, we want our representation to be flexible enough to cover any analytic ‘special function’, but not completely arbitrary e.g. neural network.</a:t>
            </a:r>
          </a:p>
          <a:p>
            <a:r>
              <a:rPr lang="en-GB" dirty="0"/>
              <a:t>Retains the ‘exactness’</a:t>
            </a:r>
          </a:p>
          <a:p>
            <a:r>
              <a:rPr lang="en-GB" dirty="0"/>
              <a:t>The ‘</a:t>
            </a:r>
            <a:r>
              <a:rPr lang="en-GB" dirty="0" err="1"/>
              <a:t>Mellin</a:t>
            </a:r>
            <a:r>
              <a:rPr lang="en-GB" dirty="0"/>
              <a:t> space’ (or moments-space), seems more regular than the original domain.</a:t>
            </a:r>
          </a:p>
          <a:p>
            <a:r>
              <a:rPr lang="en-GB" dirty="0"/>
              <a:t>Good news everybody! </a:t>
            </a:r>
          </a:p>
          <a:p>
            <a:pPr lvl="1"/>
            <a:r>
              <a:rPr lang="en-GB" dirty="0"/>
              <a:t>The problem was solved hundreds of years ago by Euler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05B40-89C2-4607-B6D8-0DA4F8419A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0329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78BD3-B3C2-4A6C-8D95-A9DD84A6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Highly Generalised Functions: Some History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52DD3E-C7BB-4D7C-B942-D3FB79ADAC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i="1" dirty="0"/>
                  <a:t>Special functions</a:t>
                </a:r>
                <a:r>
                  <a:rPr lang="en-GB" dirty="0"/>
                  <a:t> have been used for centuries by mathematicians/physicists etc.</a:t>
                </a:r>
              </a:p>
              <a:p>
                <a:r>
                  <a:rPr lang="en-GB" b="0" dirty="0"/>
                  <a:t>From the very basic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/>
                  <a:t> to the very complicated</a:t>
                </a:r>
              </a:p>
              <a:p>
                <a:r>
                  <a:rPr lang="en-GB" dirty="0"/>
                  <a:t>People have designed </a:t>
                </a:r>
                <a:r>
                  <a:rPr lang="en-GB" b="1" dirty="0"/>
                  <a:t>Generalised Functions</a:t>
                </a:r>
                <a:r>
                  <a:rPr lang="en-GB" dirty="0"/>
                  <a:t> which aim to capture increasing numbers of special functions as limiting cases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Hypergeometric Series</a:t>
                </a:r>
                <a:r>
                  <a:rPr lang="en-GB" dirty="0"/>
                  <a:t> has been used since 1665: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52DD3E-C7BB-4D7C-B942-D3FB79ADA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8" t="-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9B2C1-FB8B-4CCA-A654-7DFEBF454C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36B2C-CADB-4C83-B728-9419E3CF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5" y="4226264"/>
            <a:ext cx="4247572" cy="1516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724286-C318-4158-A150-FBA06AC62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67" y="4440937"/>
            <a:ext cx="5346821" cy="1218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48403-5C7B-4848-AFC4-26D1AF063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62" y="5743254"/>
            <a:ext cx="36861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2237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57DF3-5386-4C86-B8D4-8F183915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Hypergeometric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12FBB-C5CF-41A6-9687-1D51F87CE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series can be written as a </a:t>
            </a:r>
            <a:r>
              <a:rPr lang="en-GB" b="1" dirty="0"/>
              <a:t>contour integral</a:t>
            </a:r>
            <a:r>
              <a:rPr lang="en-GB" dirty="0"/>
              <a:t> (Barnes)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Notice the Euler Gamma function appears often</a:t>
            </a:r>
          </a:p>
          <a:p>
            <a:endParaRPr lang="en-GB" dirty="0"/>
          </a:p>
          <a:p>
            <a:r>
              <a:rPr lang="en-GB" dirty="0"/>
              <a:t>Poles in the negative axis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2096E-E7D0-4E5F-BC73-28C6B1E051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3B1D9-5034-47D6-AB82-3E9D36F25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0" y="1050924"/>
            <a:ext cx="3981450" cy="1771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7913B7-F0D1-4729-9F28-6F465A77B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26" y="1765299"/>
            <a:ext cx="6343650" cy="10572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47E1E9-5CA0-44BD-9839-373425891CD3}"/>
              </a:ext>
            </a:extLst>
          </p:cNvPr>
          <p:cNvCxnSpPr/>
          <p:nvPr/>
        </p:nvCxnSpPr>
        <p:spPr bwMode="auto">
          <a:xfrm>
            <a:off x="8044665" y="811658"/>
            <a:ext cx="0" cy="56812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ABCF31-4F71-4B87-85E7-560D8B47913E}"/>
              </a:ext>
            </a:extLst>
          </p:cNvPr>
          <p:cNvCxnSpPr/>
          <p:nvPr/>
        </p:nvCxnSpPr>
        <p:spPr bwMode="auto">
          <a:xfrm flipH="1" flipV="1">
            <a:off x="3277456" y="2822574"/>
            <a:ext cx="277402" cy="5268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E28FB-197D-49A2-A040-7E6151521639}"/>
              </a:ext>
            </a:extLst>
          </p:cNvPr>
          <p:cNvCxnSpPr/>
          <p:nvPr/>
        </p:nvCxnSpPr>
        <p:spPr bwMode="auto">
          <a:xfrm flipV="1">
            <a:off x="5116530" y="2743200"/>
            <a:ext cx="236306" cy="6458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C6DB207-CE35-4325-AFF6-191AC17FD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131" y="3879849"/>
            <a:ext cx="2496727" cy="6965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46E2DA-BAE3-487F-A9C2-3E541035D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5391" y="3813356"/>
            <a:ext cx="2759504" cy="217670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293E8E-7743-4330-9271-07D15CA635AA}"/>
              </a:ext>
            </a:extLst>
          </p:cNvPr>
          <p:cNvCxnSpPr/>
          <p:nvPr/>
        </p:nvCxnSpPr>
        <p:spPr bwMode="auto">
          <a:xfrm>
            <a:off x="4243227" y="4901706"/>
            <a:ext cx="7294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159DD3-7A79-46A7-8DBE-2B14D1386954}"/>
              </a:ext>
            </a:extLst>
          </p:cNvPr>
          <p:cNvSpPr txBox="1"/>
          <p:nvPr/>
        </p:nvSpPr>
        <p:spPr>
          <a:xfrm>
            <a:off x="8455742" y="3696929"/>
            <a:ext cx="3372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you look closely, this is similar to an inverse </a:t>
            </a:r>
            <a:r>
              <a:rPr lang="en-GB" dirty="0" err="1"/>
              <a:t>Mellin</a:t>
            </a:r>
            <a:r>
              <a:rPr lang="en-GB" dirty="0"/>
              <a:t> Transform!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1BE742-EFDD-4B2E-A85F-AE54E0CF24D4}"/>
              </a:ext>
            </a:extLst>
          </p:cNvPr>
          <p:cNvCxnSpPr/>
          <p:nvPr/>
        </p:nvCxnSpPr>
        <p:spPr bwMode="auto">
          <a:xfrm flipH="1" flipV="1">
            <a:off x="6843252" y="2615381"/>
            <a:ext cx="1612490" cy="11979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157709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953BA-4D2C-4B63-8277-76B92C16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Mellin</a:t>
            </a:r>
            <a:r>
              <a:rPr lang="en-GB" dirty="0"/>
              <a:t>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32DB8-0918-4B0A-8904-5C920BE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define the </a:t>
            </a:r>
            <a:r>
              <a:rPr lang="en-GB" dirty="0" err="1"/>
              <a:t>Mellin</a:t>
            </a:r>
            <a:r>
              <a:rPr lang="en-GB" dirty="0"/>
              <a:t> Transform as :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3C4D4-A2FE-4CDF-9689-476C07F9F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439D5-89C9-4A05-8719-A65E124E2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186962"/>
            <a:ext cx="6416368" cy="1013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7AC48-A249-408B-BF10-52ED8E4C7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3357879"/>
            <a:ext cx="6318045" cy="1247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8572CD-F607-4047-BED2-61927FD5B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1" y="4828518"/>
            <a:ext cx="8107516" cy="990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4D82B8-69FE-4517-833A-16F4DED8B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819" y="979250"/>
            <a:ext cx="4781550" cy="8953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121978-1F31-4379-887D-83E63BCBECB8}"/>
              </a:ext>
            </a:extLst>
          </p:cNvPr>
          <p:cNvCxnSpPr/>
          <p:nvPr/>
        </p:nvCxnSpPr>
        <p:spPr bwMode="auto">
          <a:xfrm flipH="1">
            <a:off x="7433187" y="3893574"/>
            <a:ext cx="118140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4182E7-F583-4D3B-9F55-0FAAFB68B60C}"/>
              </a:ext>
            </a:extLst>
          </p:cNvPr>
          <p:cNvSpPr txBox="1"/>
          <p:nvPr/>
        </p:nvSpPr>
        <p:spPr>
          <a:xfrm>
            <a:off x="8780206" y="3429000"/>
            <a:ext cx="2552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Found this to be the most convenient part for machine learning type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967456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014F3-151A-4260-908D-D18BA9D57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Generalised Hypergeometric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8E523-71F9-4204-872C-303FBC83DC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hypergeometric series can be generalised to have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/>
                  <a:t> coefficients: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8E523-71F9-4204-872C-303FBC83DC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8" t="-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2BA8A-E8B0-4CE5-9AC2-552AC1BDE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7DA2B-1732-4BD1-A1EF-FCE8A01F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67" y="1807342"/>
            <a:ext cx="6248468" cy="905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7BE8C-04D1-4600-8FCE-3297F9DC9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603" y="1982565"/>
            <a:ext cx="1724865" cy="41131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762C77-E569-4854-9793-011DE8FDDC67}"/>
              </a:ext>
            </a:extLst>
          </p:cNvPr>
          <p:cNvCxnSpPr/>
          <p:nvPr/>
        </p:nvCxnSpPr>
        <p:spPr bwMode="auto">
          <a:xfrm>
            <a:off x="7284377" y="1622408"/>
            <a:ext cx="0" cy="4685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ABD20ED-E368-4915-8D81-B43C88FBB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101" y="2525181"/>
            <a:ext cx="3079755" cy="1122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6EEC9E-69A0-41FA-8E03-E6D71C27A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850" y="4023325"/>
            <a:ext cx="3743325" cy="476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99883B3-0F1F-4881-86D1-52099549912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84227" y="2993962"/>
                <a:ext cx="6018680" cy="3011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82575" indent="-282575" algn="l" rtl="0" eaLnBrk="1" fontAlgn="base" hangingPunct="1">
                  <a:spcBef>
                    <a:spcPct val="80000"/>
                  </a:spcBef>
                  <a:spcAft>
                    <a:spcPct val="10000"/>
                  </a:spcAft>
                  <a:buClr>
                    <a:schemeClr val="tx2"/>
                  </a:buClr>
                  <a:buChar char="•"/>
                  <a:tabLst>
                    <a:tab pos="973138" algn="l"/>
                    <a:tab pos="1481138" algn="l"/>
                  </a:tabLst>
                  <a:defRPr sz="24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295275" algn="l" rtl="0" eaLnBrk="1" fontAlgn="base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5000"/>
                  </a:spcAft>
                  <a:buClr>
                    <a:schemeClr val="tx2"/>
                  </a:buClr>
                  <a:buFont typeface="Calibri" pitchFamily="34" charset="0"/>
                  <a:buChar char="−"/>
                  <a:tabLst>
                    <a:tab pos="973138" algn="l"/>
                    <a:tab pos="1481138" algn="l"/>
                  </a:tabLst>
                  <a:defRPr sz="2000">
                    <a:solidFill>
                      <a:schemeClr val="tx2"/>
                    </a:solidFill>
                    <a:latin typeface="+mn-lt"/>
                  </a:defRPr>
                </a:lvl2pPr>
                <a:lvl3pPr marL="1030288" indent="-223838" algn="l" rtl="0" eaLnBrk="1" fontAlgn="base" hangingPunct="1">
                  <a:spcBef>
                    <a:spcPct val="45000"/>
                  </a:spcBef>
                  <a:spcAft>
                    <a:spcPct val="30000"/>
                  </a:spcAft>
                  <a:buClr>
                    <a:schemeClr val="tx2"/>
                  </a:buClr>
                  <a:buChar char="o"/>
                  <a:tabLst>
                    <a:tab pos="973138" algn="l"/>
                    <a:tab pos="1481138" algn="l"/>
                  </a:tabLst>
                  <a:defRPr>
                    <a:solidFill>
                      <a:schemeClr val="tx2"/>
                    </a:solidFill>
                    <a:latin typeface="+mn-lt"/>
                  </a:defRPr>
                </a:lvl3pPr>
                <a:lvl4pPr marL="1487488" indent="-231775" algn="l" rtl="0" eaLnBrk="1" fontAlgn="base" hangingPunct="1">
                  <a:spcBef>
                    <a:spcPct val="20000"/>
                  </a:spcBef>
                  <a:spcAft>
                    <a:spcPct val="30000"/>
                  </a:spcAft>
                  <a:buClr>
                    <a:schemeClr val="tx2"/>
                  </a:buClr>
                  <a:buChar char="•"/>
                  <a:tabLst>
                    <a:tab pos="973138" algn="l"/>
                    <a:tab pos="1481138" algn="l"/>
                  </a:tabLst>
                  <a:defRPr sz="1600">
                    <a:solidFill>
                      <a:schemeClr val="tx2"/>
                    </a:solidFill>
                    <a:latin typeface="+mn-lt"/>
                  </a:defRPr>
                </a:lvl4pPr>
                <a:lvl5pPr marL="199548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tabLst>
                    <a:tab pos="973138" algn="l"/>
                    <a:tab pos="1481138" algn="l"/>
                  </a:tabLst>
                  <a:defRPr sz="16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45268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tabLst>
                    <a:tab pos="973138" algn="l"/>
                    <a:tab pos="1481138" algn="l"/>
                  </a:tabLst>
                  <a:defRPr sz="16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0988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tabLst>
                    <a:tab pos="973138" algn="l"/>
                    <a:tab pos="1481138" algn="l"/>
                  </a:tabLst>
                  <a:defRPr sz="16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36708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tabLst>
                    <a:tab pos="973138" algn="l"/>
                    <a:tab pos="1481138" algn="l"/>
                  </a:tabLst>
                  <a:defRPr sz="16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2428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tabLst>
                    <a:tab pos="973138" algn="l"/>
                    <a:tab pos="1481138" algn="l"/>
                  </a:tabLst>
                  <a:defRPr sz="16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GB" kern="0" dirty="0"/>
                  <a:t>Unsurprisingly with </a:t>
                </a:r>
                <a:r>
                  <a:rPr lang="en-GB" u="sng" kern="0" dirty="0"/>
                  <a:t>more</a:t>
                </a:r>
                <a:r>
                  <a:rPr lang="en-GB" kern="0" dirty="0"/>
                  <a:t> parameters, we can represent </a:t>
                </a:r>
                <a:r>
                  <a:rPr lang="en-GB" u="sng" kern="0" dirty="0"/>
                  <a:t>more</a:t>
                </a:r>
                <a:r>
                  <a:rPr lang="en-GB" kern="0" dirty="0"/>
                  <a:t> special functions</a:t>
                </a:r>
              </a:p>
              <a:p>
                <a:r>
                  <a:rPr lang="en-GB" kern="0" dirty="0"/>
                  <a:t>More only turns out to be </a:t>
                </a:r>
                <a14:m>
                  <m:oMath xmlns:m="http://schemas.openxmlformats.org/officeDocument/2006/math">
                    <m:r>
                      <a:rPr lang="en-GB" b="0" i="1" kern="0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GB" kern="0" dirty="0"/>
                  <a:t> 5, 7, 9 params</a:t>
                </a:r>
              </a:p>
              <a:p>
                <a:r>
                  <a:rPr lang="en-GB" kern="0" dirty="0"/>
                  <a:t>What is surprising is just how many of the functions commonly seen in maths/physics/engineering are representable</a:t>
                </a:r>
              </a:p>
              <a:p>
                <a:endParaRPr lang="en-GB" kern="0" dirty="0"/>
              </a:p>
              <a:p>
                <a:endParaRPr lang="en-GB" kern="0" dirty="0"/>
              </a:p>
              <a:p>
                <a:endParaRPr lang="en-GB" kern="0" dirty="0"/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99883B3-0F1F-4881-86D1-520995499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4227" y="2993962"/>
                <a:ext cx="6018680" cy="3011225"/>
              </a:xfrm>
              <a:prstGeom prst="rect">
                <a:avLst/>
              </a:prstGeom>
              <a:blipFill>
                <a:blip r:embed="rId7"/>
                <a:stretch>
                  <a:fillRect l="-1621" t="-1822" b="-1457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6949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09A0-C3BA-46FD-AB0E-C8AA2572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so far assembled into a preprint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11DD2C-B108-482F-9C65-E2B486A6A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048" y="1366684"/>
            <a:ext cx="7191375" cy="34194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FE87A-3BA5-4763-B58A-8F0F875A2F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4E5EB-36C9-4506-BFBE-310CBA891B77}"/>
              </a:ext>
            </a:extLst>
          </p:cNvPr>
          <p:cNvSpPr txBox="1"/>
          <p:nvPr/>
        </p:nvSpPr>
        <p:spPr>
          <a:xfrm>
            <a:off x="2712577" y="4781243"/>
            <a:ext cx="3538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ben@optibrium.com</a:t>
            </a:r>
            <a:br>
              <a:rPr lang="en-GB" dirty="0"/>
            </a:br>
            <a:br>
              <a:rPr lang="en-GB" dirty="0"/>
            </a:br>
            <a:r>
              <a:rPr lang="en-GB" dirty="0"/>
              <a:t>or</a:t>
            </a:r>
            <a:br>
              <a:rPr lang="en-GB" dirty="0"/>
            </a:br>
            <a:br>
              <a:rPr lang="en-GB" dirty="0"/>
            </a:br>
            <a:r>
              <a:rPr lang="en-GB" dirty="0">
                <a:hlinkClick r:id="rId4"/>
              </a:rPr>
              <a:t>bwji2@cam.ac.uk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00912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E5FA5-D58F-41A5-930E-AAAF4E235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– 1D </a:t>
            </a:r>
            <a:r>
              <a:rPr lang="en-GB" dirty="0" err="1"/>
              <a:t>Mellin</a:t>
            </a:r>
            <a:r>
              <a:rPr lang="en-GB" dirty="0"/>
              <a:t> Transform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DCED9E-18A6-4D6F-B124-8F3610D3AC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9533" y="923925"/>
                <a:ext cx="6076728" cy="467995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;−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GB" b="0" i="1" dirty="0">
                    <a:latin typeface="Cambria Math" panose="02040503050406030204" pitchFamily="18" charset="0"/>
                  </a:rPr>
                </a:br>
                <a:br>
                  <a:rPr lang="en-GB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GB" dirty="0"/>
                  <a:t>,</a:t>
                </a:r>
                <a:br>
                  <a:rPr lang="en-GB" dirty="0"/>
                </a:br>
                <a:r>
                  <a:rPr lang="en-GB" dirty="0"/>
                  <a:t>		</a:t>
                </a:r>
                <a:br>
                  <a:rPr lang="en-GB" dirty="0"/>
                </a:br>
                <a:r>
                  <a:rPr lang="en-GB" dirty="0"/>
                  <a:t>3 parameters</a:t>
                </a:r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;−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GB" i="1" dirty="0">
                    <a:latin typeface="Cambria Math" panose="02040503050406030204" pitchFamily="18" charset="0"/>
                  </a:rPr>
                </a:br>
                <a:br>
                  <a:rPr lang="en-GB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Γ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∏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∏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∏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∏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GB" dirty="0"/>
                  <a:t>,		</a:t>
                </a:r>
                <a:br>
                  <a:rPr lang="en-GB" dirty="0"/>
                </a:b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/>
                  <a:t> parameters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DCED9E-18A6-4D6F-B124-8F3610D3AC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9533" y="923925"/>
                <a:ext cx="6076728" cy="4679950"/>
              </a:xfrm>
              <a:blipFill>
                <a:blip r:embed="rId3"/>
                <a:stretch>
                  <a:fillRect l="-1505" t="-913" b="-45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9C848-B537-495D-8B6E-5AB0ECB714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6D0E0-B25C-42FD-B389-8B6514040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143" y="1002583"/>
            <a:ext cx="5084940" cy="5035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353AD5-D3BE-4831-A3BE-F62D0D497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" y="5996448"/>
            <a:ext cx="72009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3159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3CFE3-77DF-428F-AED5-831EF8EF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Meijer-G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B846B-601A-41B0-BBC6-E4BB2D1F1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Meijer-G function </a:t>
            </a:r>
            <a:r>
              <a:rPr lang="en-GB" b="1" dirty="0"/>
              <a:t>further generalises</a:t>
            </a:r>
            <a:r>
              <a:rPr lang="en-GB" dirty="0"/>
              <a:t>: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C688B-99E7-406B-A8D1-45B9E38D3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27692-03B2-4649-9D52-521FAC81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67" y="1744681"/>
            <a:ext cx="6972300" cy="80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57D685-7228-407E-8967-BBE17C290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968" y="2981494"/>
            <a:ext cx="3378466" cy="320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3472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3CFE3-77DF-428F-AED5-831EF8EF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Meijer-G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C688B-99E7-406B-A8D1-45B9E38D3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BE198-54D5-4FA4-ABEE-4356FD24C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0" y="2677000"/>
            <a:ext cx="5238750" cy="3476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DA8E6E-59CC-4078-A982-CB3785A05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935" y="2677000"/>
            <a:ext cx="4695706" cy="3566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464B02-35CB-481C-A7EE-7D4D96387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488" y="1400412"/>
            <a:ext cx="69723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1713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8F84F-D320-4290-A131-62557B8B93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C441F-0659-4507-A716-731EA67CC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31" y="817793"/>
            <a:ext cx="6934200" cy="5438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DCFD3-02EE-479F-A94B-BC0C55AA38AA}"/>
              </a:ext>
            </a:extLst>
          </p:cNvPr>
          <p:cNvSpPr txBox="1"/>
          <p:nvPr/>
        </p:nvSpPr>
        <p:spPr>
          <a:xfrm>
            <a:off x="7222733" y="1366463"/>
            <a:ext cx="35240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Very powerful functions are special cases.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There are also all the </a:t>
            </a:r>
            <a:r>
              <a:rPr lang="en-GB" b="1" dirty="0"/>
              <a:t>unnamed</a:t>
            </a:r>
            <a:r>
              <a:rPr lang="en-GB" dirty="0"/>
              <a:t> intermediate functions!</a:t>
            </a:r>
          </a:p>
        </p:txBody>
      </p:sp>
    </p:spTree>
    <p:extLst>
      <p:ext uri="{BB962C8B-B14F-4D97-AF65-F5344CB8AC3E}">
        <p14:creationId xmlns:p14="http://schemas.microsoft.com/office/powerpoint/2010/main" val="424220323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E76E0-950E-465F-9888-B48F08AD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Fox-H function : It keeps going…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5C9D7-5C13-4053-8AB0-4AE439236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28395-3CA1-4B33-99D1-8532095D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99" y="1065775"/>
            <a:ext cx="9591675" cy="857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1ABF44-5E4F-464F-AB7B-2A60D9842B33}"/>
              </a:ext>
            </a:extLst>
          </p:cNvPr>
          <p:cNvSpPr txBox="1"/>
          <p:nvPr/>
        </p:nvSpPr>
        <p:spPr>
          <a:xfrm>
            <a:off x="1487636" y="2274231"/>
            <a:ext cx="415607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By adding only </a:t>
            </a:r>
            <a:r>
              <a:rPr lang="en-GB" sz="2800" b="1" dirty="0"/>
              <a:t>tens</a:t>
            </a:r>
            <a:r>
              <a:rPr lang="en-GB" sz="2800" dirty="0"/>
              <a:t> of parameters in this way we </a:t>
            </a:r>
            <a:r>
              <a:rPr lang="en-GB" sz="2800" b="1" i="1" dirty="0"/>
              <a:t>rapidly expand the space of all functions representable</a:t>
            </a:r>
            <a:r>
              <a:rPr lang="en-GB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We have a fully analytic form…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1026" name="Picture 2" descr="Just Ellie: &quot;&quot; - Elekk: Mastodon for Gamers">
            <a:extLst>
              <a:ext uri="{FF2B5EF4-FFF2-40B4-BE49-F238E27FC236}">
                <a16:creationId xmlns:a16="http://schemas.microsoft.com/office/drawing/2014/main" id="{321D13CE-68B4-4FAA-9DE2-349DCEFAE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928" y="2064875"/>
            <a:ext cx="4313903" cy="431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12256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288B-1DD9-4E29-BE7C-215138A9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Whole Hierarchy of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BC2B0-5E7C-4BD0-9F2B-6478E67F59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01191-09F0-4F18-A181-4A4A42CF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590675"/>
            <a:ext cx="12096750" cy="1838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992FB8-A0FA-4416-9C5E-82BF50881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162" y="4219575"/>
            <a:ext cx="3590925" cy="104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6F681-D62D-4E47-937F-2DD8F349D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5996448"/>
            <a:ext cx="72009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6214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288B-1DD9-4E29-BE7C-215138A9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Whole Hierarchy of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BC2B0-5E7C-4BD0-9F2B-6478E67F59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2BDF5-777B-4C11-8CF2-B8E02871C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1"/>
          <a:stretch/>
        </p:blipFill>
        <p:spPr>
          <a:xfrm>
            <a:off x="709085" y="966788"/>
            <a:ext cx="7743825" cy="5068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CC6636-633B-46F0-8A2E-F5C956C959E7}"/>
              </a:ext>
            </a:extLst>
          </p:cNvPr>
          <p:cNvSpPr txBox="1"/>
          <p:nvPr/>
        </p:nvSpPr>
        <p:spPr>
          <a:xfrm>
            <a:off x="8593394" y="2192594"/>
            <a:ext cx="260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Shift vector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1DE65-CDCA-4776-B9B4-EBAE3BAFA66E}"/>
              </a:ext>
            </a:extLst>
          </p:cNvPr>
          <p:cNvSpPr txBox="1"/>
          <p:nvPr/>
        </p:nvSpPr>
        <p:spPr>
          <a:xfrm>
            <a:off x="8593394" y="3113318"/>
            <a:ext cx="260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Shift +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748DF-F5BE-41C9-8D11-F4CEE627A470}"/>
              </a:ext>
            </a:extLst>
          </p:cNvPr>
          <p:cNvSpPr txBox="1"/>
          <p:nvPr/>
        </p:nvSpPr>
        <p:spPr>
          <a:xfrm>
            <a:off x="8593394" y="4158068"/>
            <a:ext cx="260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Shift + Scale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F3C4F0-4694-422E-967A-E1A696A035FB}"/>
              </a:ext>
            </a:extLst>
          </p:cNvPr>
          <p:cNvSpPr txBox="1"/>
          <p:nvPr/>
        </p:nvSpPr>
        <p:spPr>
          <a:xfrm>
            <a:off x="8593394" y="5202818"/>
            <a:ext cx="260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Shift + Scale + 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AA382-0BC9-42B4-B78E-6C46690CEEA3}"/>
              </a:ext>
            </a:extLst>
          </p:cNvPr>
          <p:cNvSpPr txBox="1"/>
          <p:nvPr/>
        </p:nvSpPr>
        <p:spPr>
          <a:xfrm>
            <a:off x="8593394" y="1670219"/>
            <a:ext cx="260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Shift scalar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A8CB41-FAA2-4B0F-8CAF-CCC58E41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6026149"/>
            <a:ext cx="72009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581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0A0B2-282B-4D5F-9E3B-C2CEA5CB5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Dimensions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A5AC5-E28A-4F91-95BD-E22502815A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6CA13-5E0B-4A41-AB24-483F6A04B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91" y="4967235"/>
            <a:ext cx="8315325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8AAD6D-0FA1-4B67-8C5C-29AE2167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72" y="999203"/>
            <a:ext cx="11229975" cy="2543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96A19-FEF7-4825-8942-98780512E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033" y="3613302"/>
            <a:ext cx="8715375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B1D92E-2D96-40E0-8008-19969A00B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15" y="6178294"/>
            <a:ext cx="66865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8279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E4E2-5E5F-4AD9-AD6E-61DB0517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Dimensions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B1541F-F422-42F6-9FEC-2705C4780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625" y="3311524"/>
            <a:ext cx="9153525" cy="3181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43DA6-4127-44E5-8E5E-EA84814276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A1072-415C-465B-B6C0-F2157AF14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148" y="1013643"/>
            <a:ext cx="5587237" cy="223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4355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E396-654A-4EE6-B4DB-791E12378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Generalised Ramanujan Master Theorem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26DEB2-61A8-4F73-8F66-A097013C3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626" y="1089025"/>
            <a:ext cx="10327523" cy="46799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F1A59-6A3E-4A07-A67F-1145F2B2E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4AA89-CE3A-4AA2-8E34-29C69637B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5934075"/>
            <a:ext cx="7200900" cy="46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2491E-DF5B-4271-AC67-DE3778109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4499" y="5195887"/>
            <a:ext cx="13906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9315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58C5-CE48-4DEE-82C2-E8B9D1B6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70CB-402F-438B-BF6B-2D1A00CCE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‘Exact Learning’?</a:t>
            </a:r>
          </a:p>
          <a:p>
            <a:pPr lvl="1"/>
            <a:r>
              <a:rPr lang="en-GB" dirty="0"/>
              <a:t>Can we mine equations from data?</a:t>
            </a:r>
          </a:p>
          <a:p>
            <a:pPr lvl="1"/>
            <a:r>
              <a:rPr lang="en-GB" dirty="0"/>
              <a:t>Low number of parameters</a:t>
            </a:r>
          </a:p>
          <a:p>
            <a:pPr lvl="1"/>
            <a:r>
              <a:rPr lang="en-GB" dirty="0"/>
              <a:t>Represent real physics, chemistry, mathematics</a:t>
            </a:r>
          </a:p>
          <a:p>
            <a:r>
              <a:rPr lang="en-GB" dirty="0"/>
              <a:t>A representation for analytic functions, 1-D and N-D</a:t>
            </a:r>
          </a:p>
          <a:p>
            <a:pPr lvl="1"/>
            <a:r>
              <a:rPr lang="en-GB" dirty="0"/>
              <a:t>Highly Generalised Functions</a:t>
            </a:r>
          </a:p>
          <a:p>
            <a:pPr lvl="1"/>
            <a:r>
              <a:rPr lang="en-GB" dirty="0" err="1"/>
              <a:t>Mellin</a:t>
            </a:r>
            <a:r>
              <a:rPr lang="en-GB" dirty="0"/>
              <a:t> Transforms</a:t>
            </a:r>
          </a:p>
          <a:p>
            <a:pPr lvl="1"/>
            <a:r>
              <a:rPr lang="en-GB" dirty="0" err="1"/>
              <a:t>Mellin</a:t>
            </a:r>
            <a:r>
              <a:rPr lang="en-GB" dirty="0"/>
              <a:t>-Barnes Integrals</a:t>
            </a:r>
          </a:p>
          <a:p>
            <a:r>
              <a:rPr lang="en-GB" dirty="0"/>
              <a:t>Machine Learning Type Applications</a:t>
            </a:r>
          </a:p>
          <a:p>
            <a:pPr lvl="1"/>
            <a:r>
              <a:rPr lang="en-GB" dirty="0"/>
              <a:t>Examples</a:t>
            </a:r>
          </a:p>
          <a:p>
            <a:pPr lvl="1"/>
            <a:r>
              <a:rPr lang="en-GB" dirty="0"/>
              <a:t>Future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5B357-6748-471A-9F42-3D2294C39E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3C9A4E4-84FC-4E57-B525-11B61513C294}"/>
              </a:ext>
            </a:extLst>
          </p:cNvPr>
          <p:cNvSpPr/>
          <p:nvPr/>
        </p:nvSpPr>
        <p:spPr bwMode="auto">
          <a:xfrm>
            <a:off x="7728155" y="3146323"/>
            <a:ext cx="1042219" cy="159282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5135D1E-CA13-44BF-854A-BFA798334B71}"/>
              </a:ext>
            </a:extLst>
          </p:cNvPr>
          <p:cNvSpPr/>
          <p:nvPr/>
        </p:nvSpPr>
        <p:spPr bwMode="auto">
          <a:xfrm>
            <a:off x="7762568" y="5130601"/>
            <a:ext cx="1007806" cy="1023024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5C1BB-3C35-4A25-B28B-D7801690D1BE}"/>
              </a:ext>
            </a:extLst>
          </p:cNvPr>
          <p:cNvSpPr txBox="1"/>
          <p:nvPr/>
        </p:nvSpPr>
        <p:spPr>
          <a:xfrm>
            <a:off x="8937523" y="3703875"/>
            <a:ext cx="239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Complicated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12E65-8789-42DB-94F2-91AE610EC0FD}"/>
              </a:ext>
            </a:extLst>
          </p:cNvPr>
          <p:cNvSpPr txBox="1"/>
          <p:nvPr/>
        </p:nvSpPr>
        <p:spPr>
          <a:xfrm>
            <a:off x="8937523" y="5449587"/>
            <a:ext cx="2395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Moderate, Speculative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87FEF81-622B-491A-BA53-982F3B98D06B}"/>
              </a:ext>
            </a:extLst>
          </p:cNvPr>
          <p:cNvSpPr/>
          <p:nvPr/>
        </p:nvSpPr>
        <p:spPr bwMode="auto">
          <a:xfrm>
            <a:off x="7745361" y="1731846"/>
            <a:ext cx="1007806" cy="1023024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B3539-C291-4B04-9243-203BE76EF475}"/>
              </a:ext>
            </a:extLst>
          </p:cNvPr>
          <p:cNvSpPr txBox="1"/>
          <p:nvPr/>
        </p:nvSpPr>
        <p:spPr>
          <a:xfrm>
            <a:off x="8955207" y="2058692"/>
            <a:ext cx="239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Easy</a:t>
            </a:r>
          </a:p>
        </p:txBody>
      </p:sp>
    </p:spTree>
    <p:extLst>
      <p:ext uri="{BB962C8B-B14F-4D97-AF65-F5344CB8AC3E}">
        <p14:creationId xmlns:p14="http://schemas.microsoft.com/office/powerpoint/2010/main" val="241244832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9F912-1A94-46AF-BCD8-61D12951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945F0C-8BD5-49D3-9A70-3145729130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Unknown function, we only have data</a:t>
                </a:r>
              </a:p>
              <a:p>
                <a:pPr lvl="1"/>
                <a:r>
                  <a:rPr lang="en-GB" dirty="0"/>
                  <a:t>Samples/Datapoints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Application: Infer a probability distribution</a:t>
                </a:r>
              </a:p>
              <a:p>
                <a:pPr lvl="1"/>
                <a:r>
                  <a:rPr lang="en-GB" dirty="0"/>
                  <a:t>Numerical </a:t>
                </a:r>
                <a:r>
                  <a:rPr lang="en-GB" dirty="0" err="1"/>
                  <a:t>Mellin</a:t>
                </a:r>
                <a:r>
                  <a:rPr lang="en-GB" dirty="0"/>
                  <a:t> transform (can use a complex parameter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/>
                  <a:t>)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r>
                  <a:rPr lang="en-GB" dirty="0"/>
                  <a:t>If functions are of suitably high quality, can perform numerical integration etc.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945F0C-8BD5-49D3-9A70-314572913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8" t="-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A3173-8B5D-4BF3-82AC-5392819E5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ACD46-356E-496F-8768-314346BD0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51" r="39263" b="61823"/>
          <a:stretch/>
        </p:blipFill>
        <p:spPr>
          <a:xfrm>
            <a:off x="1307690" y="2818571"/>
            <a:ext cx="2772696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7291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49641-36F7-404A-A03E-60D6DDA9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Exact Learning : How does 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3F89A-7234-4C1D-883A-AEB702ACB6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AA2753-4562-4303-A1D1-A3DEB0D6D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503" y="1044738"/>
            <a:ext cx="9340645" cy="494275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78C177-66DE-4B6F-97D2-EA2128C09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6026149"/>
            <a:ext cx="72009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8303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827C-E216-444E-9DF4-EB669ED14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B527C6-8FC0-4A6C-8542-34F4FF824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062" y="2779456"/>
            <a:ext cx="4619625" cy="7715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5A7A3-D8D9-4403-8629-D0039357FA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5431E-7E57-47D2-AFF8-9CA7A6156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62" y="4448175"/>
            <a:ext cx="2419350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6D86AC-0D26-420A-B893-260DD78124A1}"/>
              </a:ext>
            </a:extLst>
          </p:cNvPr>
          <p:cNvSpPr txBox="1"/>
          <p:nvPr/>
        </p:nvSpPr>
        <p:spPr>
          <a:xfrm>
            <a:off x="6803923" y="2779456"/>
            <a:ext cx="3608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Assume the log-moments are described by a weighted linear combination of log Gamma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C3BFB-3C9E-49E3-932B-7FA35D9BCC8F}"/>
              </a:ext>
            </a:extLst>
          </p:cNvPr>
          <p:cNvSpPr txBox="1"/>
          <p:nvPr/>
        </p:nvSpPr>
        <p:spPr>
          <a:xfrm>
            <a:off x="6803923" y="4448175"/>
            <a:ext cx="3372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Compare this to a neural network, i.e. a ‘log-Gamma activation function’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C46779-069D-43AF-8E0F-075A84C3F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" y="6026149"/>
            <a:ext cx="7200900" cy="466725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67F3E47C-A218-4D90-83D0-B742045582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09" t="80940" r="26021"/>
          <a:stretch/>
        </p:blipFill>
        <p:spPr bwMode="auto">
          <a:xfrm>
            <a:off x="1096706" y="1319968"/>
            <a:ext cx="5109088" cy="891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A94703-7B46-4E7E-B48E-5B826A949B13}"/>
              </a:ext>
            </a:extLst>
          </p:cNvPr>
          <p:cNvCxnSpPr/>
          <p:nvPr/>
        </p:nvCxnSpPr>
        <p:spPr bwMode="auto">
          <a:xfrm>
            <a:off x="3463412" y="2211964"/>
            <a:ext cx="0" cy="56749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3144450-13EC-4878-AA7D-E1C2C5DB8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9067" y="1536610"/>
            <a:ext cx="21621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821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96E2-0353-4974-BA1E-D164D1726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 Picture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AF7A7-9C40-477A-B1D1-7CC35E51D4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Question: If I train a neural network to predict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r>
                  <a:rPr lang="en-GB" dirty="0"/>
                  <a:t> over my data, for any input vector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GB" dirty="0"/>
                  <a:t>…</a:t>
                </a:r>
              </a:p>
              <a:p>
                <a:r>
                  <a:rPr lang="en-GB" b="1" dirty="0"/>
                  <a:t>Will the weights in that network</a:t>
                </a:r>
                <a:r>
                  <a:rPr lang="en-GB" dirty="0"/>
                  <a:t> in anyway resemble the linear terms in the gamma functions? </a:t>
                </a:r>
              </a:p>
              <a:p>
                <a:r>
                  <a:rPr lang="en-GB" b="1" dirty="0"/>
                  <a:t>Is it therefore possible to reconstruct</a:t>
                </a:r>
                <a:r>
                  <a:rPr lang="en-GB" dirty="0"/>
                  <a:t> the series representation of a function from the weights a biases of the network?</a:t>
                </a:r>
              </a:p>
              <a:p>
                <a:r>
                  <a:rPr lang="en-GB" dirty="0"/>
                  <a:t>Is the underlying multivariate function, the joint probability distribution of sample points?</a:t>
                </a:r>
              </a:p>
              <a:p>
                <a:endParaRPr lang="en-GB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AF7A7-9C40-477A-B1D1-7CC35E51D4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8" r="-13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AA128-F803-435A-9089-BF05F66B10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5995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6CFB-EF25-4270-952C-E4851808E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Complex Fitting – Not a Desirable Activation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C50BD-D5E5-413D-AD5C-5544281B1E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D50FA-54DC-4151-BEAC-8AB5A8BF8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60" y="1003990"/>
            <a:ext cx="6156292" cy="4850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05F12-7117-4840-9C32-3F3570792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6026149"/>
            <a:ext cx="7200900" cy="466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D4A01D-124B-47C9-AC04-6871C31033B1}"/>
              </a:ext>
            </a:extLst>
          </p:cNvPr>
          <p:cNvSpPr txBox="1"/>
          <p:nvPr/>
        </p:nvSpPr>
        <p:spPr>
          <a:xfrm>
            <a:off x="8976852" y="2551707"/>
            <a:ext cx="2381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There are numerous constraints that we have glossed over</a:t>
            </a:r>
          </a:p>
        </p:txBody>
      </p:sp>
    </p:spTree>
    <p:extLst>
      <p:ext uri="{BB962C8B-B14F-4D97-AF65-F5344CB8AC3E}">
        <p14:creationId xmlns:p14="http://schemas.microsoft.com/office/powerpoint/2010/main" val="162210110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AA50-95FF-4A07-8507-1252DA31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Complex Fitting: Gradients?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BDE45-2CEA-4939-8555-6288818736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4781D-B62C-437D-AD12-43198531D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16" y="1564557"/>
            <a:ext cx="6810375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E78D4D-FB1A-4146-81DF-DF9355E80B2A}"/>
              </a:ext>
            </a:extLst>
          </p:cNvPr>
          <p:cNvSpPr txBox="1"/>
          <p:nvPr/>
        </p:nvSpPr>
        <p:spPr>
          <a:xfrm>
            <a:off x="963561" y="1158972"/>
            <a:ext cx="615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(Compact) analytic expression for the order-n gradients: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84DB44-C367-408E-A734-46580CE215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83"/>
          <a:stretch/>
        </p:blipFill>
        <p:spPr>
          <a:xfrm>
            <a:off x="428523" y="3731190"/>
            <a:ext cx="11124381" cy="2228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46444-3108-4B1C-B4A2-F122DBA80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" y="6026149"/>
            <a:ext cx="7200900" cy="4667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31DEC2-29F0-4BE0-A3B8-F55F460D3B93}"/>
              </a:ext>
            </a:extLst>
          </p:cNvPr>
          <p:cNvCxnSpPr/>
          <p:nvPr/>
        </p:nvCxnSpPr>
        <p:spPr bwMode="auto">
          <a:xfrm>
            <a:off x="2654710" y="5097104"/>
            <a:ext cx="67842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04EBB2B-0928-4B64-90A9-C0AA54D9CEB3}"/>
              </a:ext>
            </a:extLst>
          </p:cNvPr>
          <p:cNvSpPr txBox="1"/>
          <p:nvPr/>
        </p:nvSpPr>
        <p:spPr>
          <a:xfrm>
            <a:off x="963561" y="2962885"/>
            <a:ext cx="950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Log Gamma functions available in </a:t>
            </a:r>
            <a:r>
              <a:rPr lang="en-GB" dirty="0" err="1"/>
              <a:t>tensorflow</a:t>
            </a:r>
            <a:r>
              <a:rPr lang="en-GB" dirty="0"/>
              <a:t> are lacking, not made for complex work, merely preventing overflow. Lack of complex ready </a:t>
            </a:r>
            <a:r>
              <a:rPr lang="en-GB" dirty="0" err="1"/>
              <a:t>polygamma</a:t>
            </a:r>
            <a:r>
              <a:rPr lang="en-GB" dirty="0"/>
              <a:t> function in python packages, </a:t>
            </a:r>
            <a:r>
              <a:rPr lang="en-GB" dirty="0" err="1"/>
              <a:t>mpmath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10D78D-609B-4CF2-BE22-55B6F05B9897}"/>
              </a:ext>
            </a:extLst>
          </p:cNvPr>
          <p:cNvCxnSpPr/>
          <p:nvPr/>
        </p:nvCxnSpPr>
        <p:spPr bwMode="auto">
          <a:xfrm>
            <a:off x="8610600" y="5638800"/>
            <a:ext cx="4191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8629282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C1B0-0A8A-4375-98BD-76FAD1E1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Harmonic Oscillator, 4</a:t>
            </a:r>
            <a:r>
              <a:rPr lang="en-GB" baseline="30000" dirty="0"/>
              <a:t>th</a:t>
            </a:r>
            <a:r>
              <a:rPr lang="en-GB" dirty="0"/>
              <a:t> Excited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83449-B672-46C1-9270-9218C1ED68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7CC72745-1569-413B-9F32-8FABD84BE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83" y="1057558"/>
            <a:ext cx="6350304" cy="474288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441518-91B3-4697-8533-2281C2C777BB}"/>
              </a:ext>
            </a:extLst>
          </p:cNvPr>
          <p:cNvSpPr txBox="1"/>
          <p:nvPr/>
        </p:nvSpPr>
        <p:spPr>
          <a:xfrm>
            <a:off x="1164079" y="1605261"/>
            <a:ext cx="41560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Numerically Solve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Numerically Interpolate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Numerically Integrate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Apply Exact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0460E9-EF03-4804-AD6E-E1DCA4756512}"/>
              </a:ext>
            </a:extLst>
          </p:cNvPr>
          <p:cNvCxnSpPr>
            <a:stCxn id="10" idx="2"/>
          </p:cNvCxnSpPr>
          <p:nvPr/>
        </p:nvCxnSpPr>
        <p:spPr bwMode="auto">
          <a:xfrm>
            <a:off x="8581035" y="5800441"/>
            <a:ext cx="256874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E2C633-54F0-4CE6-8CE5-FBFDBC107BC2}"/>
              </a:ext>
            </a:extLst>
          </p:cNvPr>
          <p:cNvSpPr txBox="1"/>
          <p:nvPr/>
        </p:nvSpPr>
        <p:spPr>
          <a:xfrm>
            <a:off x="8581035" y="5948516"/>
            <a:ext cx="266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Take R.H.S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A0715D-7384-46FD-8002-344BD733F8FF}"/>
                  </a:ext>
                </a:extLst>
              </p:cNvPr>
              <p:cNvSpPr txBox="1"/>
              <p:nvPr/>
            </p:nvSpPr>
            <p:spPr>
              <a:xfrm>
                <a:off x="761874" y="5163279"/>
                <a:ext cx="415607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</m:d>
                    </m:oMath>
                  </m:oMathPara>
                </a14:m>
                <a:br>
                  <a:rPr lang="en-GB" dirty="0"/>
                </a:br>
                <a:endParaRPr lang="en-GB" dirty="0"/>
              </a:p>
              <a:p>
                <a:pPr/>
                <a:br>
                  <a:rPr lang="en-GB" dirty="0"/>
                </a:br>
                <a:endParaRPr lang="en-GB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A0715D-7384-46FD-8002-344BD733F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4" y="5163279"/>
                <a:ext cx="4156079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850602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4ACB6-9953-46B6-9D1C-732259A0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in Complex Space</a:t>
            </a:r>
          </a:p>
        </p:txBody>
      </p:sp>
      <p:pic>
        <p:nvPicPr>
          <p:cNvPr id="6" name="Content Placeholder 5" descr="A picture containing food&#10;&#10;Description automatically generated">
            <a:extLst>
              <a:ext uri="{FF2B5EF4-FFF2-40B4-BE49-F238E27FC236}">
                <a16:creationId xmlns:a16="http://schemas.microsoft.com/office/drawing/2014/main" id="{90B92C13-7859-460F-A06A-E6D4499B9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18" y="1243579"/>
            <a:ext cx="5852172" cy="43708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4BE14-CAE4-4203-A553-12BA24F450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D973359-803B-4AE3-AE63-A4BC1F431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71" y="1407057"/>
            <a:ext cx="5852172" cy="442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5309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C1B0-0A8A-4375-98BD-76FAD1E1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Harmonic Oscillator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C0EEE3-F7D5-4D15-81BE-E073D0162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664" y="1543050"/>
            <a:ext cx="6105525" cy="39909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83449-B672-46C1-9270-9218C1ED68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007543-7EC8-4966-BA5E-9A5A2B2C3F0C}"/>
                  </a:ext>
                </a:extLst>
              </p:cNvPr>
              <p:cNvSpPr txBox="1"/>
              <p:nvPr/>
            </p:nvSpPr>
            <p:spPr>
              <a:xfrm>
                <a:off x="7433187" y="1720645"/>
                <a:ext cx="3668149" cy="3968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ad>
                            <m:radPr>
                              <m:deg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br>
                  <a:rPr lang="en-GB" dirty="0"/>
                </a:br>
                <a:br>
                  <a:rPr lang="en-GB" dirty="0"/>
                </a:br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/>
                <a:br>
                  <a:rPr lang="en-GB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007543-7EC8-4966-BA5E-9A5A2B2C3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187" y="1720645"/>
                <a:ext cx="3668149" cy="3968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89E405-E0DB-437B-9EE4-9F2F72BB9402}"/>
              </a:ext>
            </a:extLst>
          </p:cNvPr>
          <p:cNvCxnSpPr>
            <a:cxnSpLocks/>
          </p:cNvCxnSpPr>
          <p:nvPr/>
        </p:nvCxnSpPr>
        <p:spPr bwMode="auto">
          <a:xfrm flipV="1">
            <a:off x="6400800" y="2241755"/>
            <a:ext cx="3061468" cy="280219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530A49-0F1A-4014-B26E-6D70DDF82DE9}"/>
              </a:ext>
            </a:extLst>
          </p:cNvPr>
          <p:cNvCxnSpPr>
            <a:cxnSpLocks/>
          </p:cNvCxnSpPr>
          <p:nvPr/>
        </p:nvCxnSpPr>
        <p:spPr bwMode="auto">
          <a:xfrm flipV="1">
            <a:off x="6371661" y="2307303"/>
            <a:ext cx="3588416" cy="300764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B8EB3E-8218-4B03-A210-28E325FFE6F3}"/>
              </a:ext>
            </a:extLst>
          </p:cNvPr>
          <p:cNvCxnSpPr>
            <a:cxnSpLocks/>
          </p:cNvCxnSpPr>
          <p:nvPr/>
        </p:nvCxnSpPr>
        <p:spPr bwMode="auto">
          <a:xfrm flipV="1">
            <a:off x="4595864" y="2307303"/>
            <a:ext cx="6122936" cy="263832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CC42FC-4332-4CB2-A3F5-57B571753C8C}"/>
              </a:ext>
            </a:extLst>
          </p:cNvPr>
          <p:cNvCxnSpPr>
            <a:cxnSpLocks/>
          </p:cNvCxnSpPr>
          <p:nvPr/>
        </p:nvCxnSpPr>
        <p:spPr bwMode="auto">
          <a:xfrm flipV="1">
            <a:off x="2143432" y="2241755"/>
            <a:ext cx="6410633" cy="230075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4CF500-40A0-483A-91BF-817B20BB6084}"/>
              </a:ext>
            </a:extLst>
          </p:cNvPr>
          <p:cNvCxnSpPr/>
          <p:nvPr/>
        </p:nvCxnSpPr>
        <p:spPr bwMode="auto">
          <a:xfrm>
            <a:off x="9645445" y="2910348"/>
            <a:ext cx="0" cy="20352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0537248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EAE0-D016-4A07-858C-52ED1314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 Cut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4153F-390B-47B9-A069-441FC1447E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84A6C-2731-4087-8DA8-4EBBBAB2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87" y="828675"/>
            <a:ext cx="6372225" cy="52006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8B85ED-7183-4679-9480-439EE060ED2E}"/>
              </a:ext>
            </a:extLst>
          </p:cNvPr>
          <p:cNvCxnSpPr/>
          <p:nvPr/>
        </p:nvCxnSpPr>
        <p:spPr bwMode="auto">
          <a:xfrm>
            <a:off x="7791450" y="2600325"/>
            <a:ext cx="0" cy="17335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22BD00-AA41-4F6D-AB8F-8577FE3A4A3C}"/>
              </a:ext>
            </a:extLst>
          </p:cNvPr>
          <p:cNvCxnSpPr/>
          <p:nvPr/>
        </p:nvCxnSpPr>
        <p:spPr bwMode="auto">
          <a:xfrm flipV="1">
            <a:off x="4772025" y="2790825"/>
            <a:ext cx="0" cy="1962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5406D-BDC0-4F2D-8509-DD8A00FA74BE}"/>
                  </a:ext>
                </a:extLst>
              </p:cNvPr>
              <p:cNvSpPr txBox="1"/>
              <p:nvPr/>
            </p:nvSpPr>
            <p:spPr>
              <a:xfrm>
                <a:off x="7267584" y="3282434"/>
                <a:ext cx="5238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2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5406D-BDC0-4F2D-8509-DD8A00FA7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584" y="3282434"/>
                <a:ext cx="523866" cy="369332"/>
              </a:xfrm>
              <a:prstGeom prst="rect">
                <a:avLst/>
              </a:prstGeom>
              <a:blipFill>
                <a:blip r:embed="rId3"/>
                <a:stretch>
                  <a:fillRect l="-9302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07CCF3-B029-48B7-9BD2-166D8E91B5F3}"/>
                  </a:ext>
                </a:extLst>
              </p:cNvPr>
              <p:cNvSpPr txBox="1"/>
              <p:nvPr/>
            </p:nvSpPr>
            <p:spPr>
              <a:xfrm>
                <a:off x="4733925" y="3670816"/>
                <a:ext cx="5238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2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07CCF3-B029-48B7-9BD2-166D8E91B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925" y="3670816"/>
                <a:ext cx="523866" cy="369332"/>
              </a:xfrm>
              <a:prstGeom prst="rect">
                <a:avLst/>
              </a:prstGeom>
              <a:blipFill>
                <a:blip r:embed="rId4"/>
                <a:stretch>
                  <a:fillRect l="-1058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927896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7655E-7191-4B5F-A50F-B7509670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Exact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9E389-298B-4E45-BCC3-E6880E3A7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theoretical, computational and experimental studies lead to an unknown distribution/curve (potentially in higher dimensions):</a:t>
            </a:r>
          </a:p>
          <a:p>
            <a:r>
              <a:rPr lang="en-GB" dirty="0"/>
              <a:t>Monte Carlo ‘games’</a:t>
            </a:r>
          </a:p>
          <a:p>
            <a:pPr lvl="1"/>
            <a:r>
              <a:rPr lang="en-GB" dirty="0"/>
              <a:t>Walks on a graph</a:t>
            </a:r>
          </a:p>
          <a:p>
            <a:pPr lvl="1"/>
            <a:r>
              <a:rPr lang="en-GB" dirty="0"/>
              <a:t>Probabilistic geometry</a:t>
            </a:r>
          </a:p>
          <a:p>
            <a:r>
              <a:rPr lang="en-GB" dirty="0"/>
              <a:t>Statistics</a:t>
            </a:r>
          </a:p>
          <a:p>
            <a:pPr lvl="1"/>
            <a:r>
              <a:rPr lang="en-GB" dirty="0"/>
              <a:t>Random matrices</a:t>
            </a:r>
          </a:p>
          <a:p>
            <a:pPr lvl="1"/>
            <a:r>
              <a:rPr lang="en-GB" dirty="0"/>
              <a:t>Convolution of distributions</a:t>
            </a:r>
          </a:p>
          <a:p>
            <a:r>
              <a:rPr lang="en-GB" dirty="0"/>
              <a:t>Solution to differential equation</a:t>
            </a:r>
          </a:p>
          <a:p>
            <a:pPr lvl="1"/>
            <a:r>
              <a:rPr lang="en-GB" dirty="0"/>
              <a:t>Wavefunction of some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A45E1-FEE7-4474-9F51-248CBD99E3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C70702B-6FA8-49F6-8CEB-380E18B25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712" y="1969597"/>
            <a:ext cx="5852172" cy="43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6486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D287F-30A1-4FC7-A356-1BBEE6C8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Examples that have Worked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8EB6-6BF9-4D87-9AD7-897120085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Fits ‘Wigner’s Surmise’ – Random Matrix Theory</a:t>
            </a:r>
          </a:p>
          <a:p>
            <a:r>
              <a:rPr lang="en-GB" dirty="0"/>
              <a:t>Many trivial examples, testing</a:t>
            </a:r>
          </a:p>
          <a:p>
            <a:r>
              <a:rPr lang="en-GB" dirty="0"/>
              <a:t>Some integration problems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E2740-B175-4D8F-96A8-AFCDCDAAE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091CD-AC29-44E8-8192-D1B7DE302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3290887"/>
            <a:ext cx="73533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6780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09A0-C3BA-46FD-AB0E-C8AA2572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so far assembled into a preprint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11DD2C-B108-482F-9C65-E2B486A6A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048" y="1366684"/>
            <a:ext cx="7191375" cy="34194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FE87A-3BA5-4763-B58A-8F0F875A2F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4E5EB-36C9-4506-BFBE-310CBA891B77}"/>
              </a:ext>
            </a:extLst>
          </p:cNvPr>
          <p:cNvSpPr txBox="1"/>
          <p:nvPr/>
        </p:nvSpPr>
        <p:spPr>
          <a:xfrm>
            <a:off x="2712577" y="4781243"/>
            <a:ext cx="3538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ben@optibrium.com</a:t>
            </a:r>
            <a:br>
              <a:rPr lang="en-GB" dirty="0"/>
            </a:br>
            <a:br>
              <a:rPr lang="en-GB" dirty="0"/>
            </a:br>
            <a:r>
              <a:rPr lang="en-GB" dirty="0"/>
              <a:t>or</a:t>
            </a:r>
            <a:br>
              <a:rPr lang="en-GB" dirty="0"/>
            </a:br>
            <a:br>
              <a:rPr lang="en-GB" dirty="0"/>
            </a:br>
            <a:r>
              <a:rPr lang="en-GB" dirty="0">
                <a:hlinkClick r:id="rId4"/>
              </a:rPr>
              <a:t>bwji2@cam.ac.uk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55455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20A0-0A77-4D47-851F-3640D3BC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Observations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4B73B3-219A-4179-B414-3BECC38267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Can fit with only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~10</m:t>
                    </m:r>
                  </m:oMath>
                </a14:m>
                <a:r>
                  <a:rPr lang="en-GB" dirty="0"/>
                  <a:t> complex number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samples</a:t>
                </a:r>
              </a:p>
              <a:p>
                <a:pPr lvl="1"/>
                <a:r>
                  <a:rPr lang="en-GB" dirty="0"/>
                  <a:t>Many distributions only require 3 or 4 (log)gamma functions</a:t>
                </a:r>
              </a:p>
              <a:p>
                <a:r>
                  <a:rPr lang="en-GB" dirty="0"/>
                  <a:t>Have successfully fitted some functions with only two data points</a:t>
                </a:r>
              </a:p>
              <a:p>
                <a:r>
                  <a:rPr lang="en-GB" dirty="0"/>
                  <a:t>Arguments of gamma functions are generally rational numbers</a:t>
                </a:r>
              </a:p>
              <a:p>
                <a:pPr lvl="1"/>
                <a:r>
                  <a:rPr lang="en-GB" dirty="0"/>
                  <a:t>Use a tree to lookup neighbours to BFGS solution</a:t>
                </a:r>
              </a:p>
              <a:p>
                <a:pPr lvl="1"/>
                <a:r>
                  <a:rPr lang="en-GB" dirty="0"/>
                  <a:t>Try permutations and loss will drop to machine epsilon/data epsilon if exact.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General engineering challenges</a:t>
                </a:r>
              </a:p>
              <a:p>
                <a:pPr lvl="1"/>
                <a:r>
                  <a:rPr lang="en-GB" dirty="0"/>
                  <a:t>Have tried a Gaussian Process to find parameters (not great), BFGS best so far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4B73B3-219A-4179-B414-3BECC38267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8" t="-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0D002-2CF3-4E92-8D7B-2162A2AAB6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0045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7449-5CA3-4741-891D-6EE2D40A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906E4-834E-42E2-BA4D-23BA22340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Fitting a function with only a ‘window of data’.</a:t>
            </a:r>
          </a:p>
          <a:p>
            <a:pPr lvl="1"/>
            <a:r>
              <a:rPr lang="en-GB" dirty="0"/>
              <a:t>Strategies for this.</a:t>
            </a:r>
          </a:p>
          <a:p>
            <a:pPr lvl="1"/>
            <a:endParaRPr lang="en-GB" dirty="0"/>
          </a:p>
          <a:p>
            <a:r>
              <a:rPr lang="en-GB" dirty="0"/>
              <a:t>Extensions to wider domains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‘Deep Exact Learning’</a:t>
            </a:r>
          </a:p>
          <a:p>
            <a:r>
              <a:rPr lang="en-GB" dirty="0"/>
              <a:t>Functional Series (Neumann, Volterra, etc.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A9BC1-2E9C-4CF7-8292-83934B49F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C67C0-D2C9-4D32-BADA-D968BC0A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426" y="3213099"/>
            <a:ext cx="5638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3160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75B31-34A5-4E71-9AC0-4AC47AE1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“Deep” Exact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972B81-6794-48DE-A98B-D12FD633C9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We have:</a:t>
                </a:r>
              </a:p>
              <a:p>
                <a:pPr lvl="1"/>
                <a:r>
                  <a:rPr lang="en-GB" dirty="0"/>
                  <a:t>Functions whose moments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GB" dirty="0"/>
                  <a:t>-like</a:t>
                </a:r>
              </a:p>
              <a:p>
                <a:pPr lvl="1"/>
                <a:r>
                  <a:rPr lang="en-GB" dirty="0"/>
                  <a:t>Functions whose moments are functions whose moments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GB" dirty="0"/>
                  <a:t>-like</a:t>
                </a:r>
              </a:p>
              <a:p>
                <a:pPr lvl="1"/>
                <a:r>
                  <a:rPr lang="en-GB" dirty="0"/>
                  <a:t>Functions whose moments are (functions whose moments are)</a:t>
                </a:r>
                <a:r>
                  <a:rPr lang="en-GB" baseline="30000" dirty="0"/>
                  <a:t>2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GB" dirty="0"/>
                  <a:t>-like</a:t>
                </a:r>
              </a:p>
              <a:p>
                <a:pPr lvl="1"/>
                <a:r>
                  <a:rPr lang="en-GB" dirty="0"/>
                  <a:t>Functions whose moments are (functions whose moments are)</a:t>
                </a:r>
                <a:r>
                  <a:rPr lang="en-GB" baseline="30000" dirty="0"/>
                  <a:t>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GB" dirty="0"/>
                  <a:t>-like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972B81-6794-48DE-A98B-D12FD633C9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8" t="-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2D855-2736-4843-B05C-88D7C9A81F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6D367-5CD0-4520-9475-CA586612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33" y="3233430"/>
            <a:ext cx="10401300" cy="1590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4F5C0-61D3-4A4B-8BE7-6E8B3FFAF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62" y="4862596"/>
            <a:ext cx="103822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2693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3F8C4-CE04-4124-8DF9-83685EF5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: The Periodic Table of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B8684-CA96-48B9-A43F-95C7CBA1BE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2603B9-F62D-4F7F-8239-F9FEFBF32EE4}"/>
                  </a:ext>
                </a:extLst>
              </p:cNvPr>
              <p:cNvSpPr txBox="1"/>
              <p:nvPr/>
            </p:nvSpPr>
            <p:spPr>
              <a:xfrm>
                <a:off x="700408" y="2680000"/>
                <a:ext cx="1210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2603B9-F62D-4F7F-8239-F9FEFBF32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08" y="2680000"/>
                <a:ext cx="1210781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165572-3B3D-4ED9-A450-24ADA8DB6A78}"/>
                  </a:ext>
                </a:extLst>
              </p:cNvPr>
              <p:cNvSpPr txBox="1"/>
              <p:nvPr/>
            </p:nvSpPr>
            <p:spPr>
              <a:xfrm>
                <a:off x="903317" y="2191646"/>
                <a:ext cx="804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165572-3B3D-4ED9-A450-24ADA8DB6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17" y="2191646"/>
                <a:ext cx="804964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7024A2-D562-41A4-98BA-D78D5B814DAE}"/>
                  </a:ext>
                </a:extLst>
              </p:cNvPr>
              <p:cNvSpPr txBox="1"/>
              <p:nvPr/>
            </p:nvSpPr>
            <p:spPr>
              <a:xfrm>
                <a:off x="776019" y="1703292"/>
                <a:ext cx="10863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7024A2-D562-41A4-98BA-D78D5B814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19" y="1703292"/>
                <a:ext cx="1086323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2F90B-B77A-4B01-A21E-4B7E51E18697}"/>
                  </a:ext>
                </a:extLst>
              </p:cNvPr>
              <p:cNvSpPr txBox="1"/>
              <p:nvPr/>
            </p:nvSpPr>
            <p:spPr>
              <a:xfrm>
                <a:off x="6096000" y="1833479"/>
                <a:ext cx="1256754" cy="566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sc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2F90B-B77A-4B01-A21E-4B7E51E18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33479"/>
                <a:ext cx="1256754" cy="5666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FF3FE4-96C6-4F2C-8375-40E5122CF429}"/>
                  </a:ext>
                </a:extLst>
              </p:cNvPr>
              <p:cNvSpPr txBox="1"/>
              <p:nvPr/>
            </p:nvSpPr>
            <p:spPr>
              <a:xfrm>
                <a:off x="967437" y="1239740"/>
                <a:ext cx="676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FF3FE4-96C6-4F2C-8375-40E5122CF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37" y="1239740"/>
                <a:ext cx="676724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D67061-F8E8-4D45-BD4B-3FF4732A39F9}"/>
                  </a:ext>
                </a:extLst>
              </p:cNvPr>
              <p:cNvSpPr txBox="1"/>
              <p:nvPr/>
            </p:nvSpPr>
            <p:spPr>
              <a:xfrm>
                <a:off x="3794212" y="1207474"/>
                <a:ext cx="914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D67061-F8E8-4D45-BD4B-3FF4732A3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212" y="1207474"/>
                <a:ext cx="914930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F7F98B-03F8-4737-9828-59F50B0B4333}"/>
                  </a:ext>
                </a:extLst>
              </p:cNvPr>
              <p:cNvSpPr txBox="1"/>
              <p:nvPr/>
            </p:nvSpPr>
            <p:spPr>
              <a:xfrm>
                <a:off x="3676026" y="1675689"/>
                <a:ext cx="13245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F7F98B-03F8-4737-9828-59F50B0B4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026" y="1675689"/>
                <a:ext cx="1324530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018C03-FFC4-4549-BEAE-6D0B89BD36FC}"/>
                  </a:ext>
                </a:extLst>
              </p:cNvPr>
              <p:cNvSpPr txBox="1"/>
              <p:nvPr/>
            </p:nvSpPr>
            <p:spPr>
              <a:xfrm>
                <a:off x="3676026" y="2225111"/>
                <a:ext cx="10431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018C03-FFC4-4549-BEAE-6D0B89BD3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026" y="2225111"/>
                <a:ext cx="1043171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0E8678-0619-48BD-B052-29E4EDF4C2C1}"/>
                  </a:ext>
                </a:extLst>
              </p:cNvPr>
              <p:cNvSpPr txBox="1"/>
              <p:nvPr/>
            </p:nvSpPr>
            <p:spPr>
              <a:xfrm>
                <a:off x="3794212" y="2794907"/>
                <a:ext cx="1448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0E8678-0619-48BD-B052-29E4EDF4C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212" y="2794907"/>
                <a:ext cx="1448986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3710CE-9990-41EB-8C06-A3A543B478C2}"/>
                  </a:ext>
                </a:extLst>
              </p:cNvPr>
              <p:cNvSpPr txBox="1"/>
              <p:nvPr/>
            </p:nvSpPr>
            <p:spPr>
              <a:xfrm>
                <a:off x="5478687" y="1147370"/>
                <a:ext cx="2761012" cy="566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sc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3710CE-9990-41EB-8C06-A3A543B47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687" y="1147370"/>
                <a:ext cx="2761012" cy="5666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8A3D20-8C08-462E-A295-D90770982CC6}"/>
                  </a:ext>
                </a:extLst>
              </p:cNvPr>
              <p:cNvSpPr txBox="1"/>
              <p:nvPr/>
            </p:nvSpPr>
            <p:spPr>
              <a:xfrm>
                <a:off x="8717830" y="1230783"/>
                <a:ext cx="776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8A3D20-8C08-462E-A295-D90770982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830" y="1230783"/>
                <a:ext cx="776748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249219-71C2-4339-B077-8FBB5523D7DE}"/>
                  </a:ext>
                </a:extLst>
              </p:cNvPr>
              <p:cNvSpPr txBox="1"/>
              <p:nvPr/>
            </p:nvSpPr>
            <p:spPr>
              <a:xfrm>
                <a:off x="8545521" y="1780305"/>
                <a:ext cx="112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249219-71C2-4339-B077-8FBB5523D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521" y="1780305"/>
                <a:ext cx="1121365" cy="369332"/>
              </a:xfrm>
              <a:prstGeom prst="rect">
                <a:avLst/>
              </a:prstGeom>
              <a:blipFill>
                <a:blip r:embed="rId1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EA7972-1851-4880-B17E-A2EC4E8CD394}"/>
                  </a:ext>
                </a:extLst>
              </p:cNvPr>
              <p:cNvSpPr txBox="1"/>
              <p:nvPr/>
            </p:nvSpPr>
            <p:spPr>
              <a:xfrm>
                <a:off x="10102258" y="1239740"/>
                <a:ext cx="822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EA7972-1851-4880-B17E-A2EC4E8CD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258" y="1239740"/>
                <a:ext cx="822533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D411B1-2A00-4A5A-A9BE-EE172E3E859E}"/>
              </a:ext>
            </a:extLst>
          </p:cNvPr>
          <p:cNvSpPr txBox="1"/>
          <p:nvPr/>
        </p:nvSpPr>
        <p:spPr>
          <a:xfrm>
            <a:off x="700408" y="4680155"/>
            <a:ext cx="264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Polynomial Terms…</a:t>
            </a:r>
          </a:p>
        </p:txBody>
      </p:sp>
    </p:spTree>
    <p:extLst>
      <p:ext uri="{BB962C8B-B14F-4D97-AF65-F5344CB8AC3E}">
        <p14:creationId xmlns:p14="http://schemas.microsoft.com/office/powerpoint/2010/main" val="34036410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F1271-B22C-4E27-B2B4-5EE4B0864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Thoughts on Machine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CB67CA-8348-463B-835D-D4E3DA74A8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Machine Learning: Find a function (or process) that </a:t>
                </a:r>
                <a:r>
                  <a:rPr lang="en-GB" b="1" dirty="0"/>
                  <a:t>reproduces</a:t>
                </a:r>
                <a:r>
                  <a:rPr lang="en-GB" dirty="0"/>
                  <a:t> observations. </a:t>
                </a:r>
                <a:br>
                  <a:rPr lang="en-GB" dirty="0"/>
                </a:br>
                <a:r>
                  <a:rPr lang="en-GB" dirty="0"/>
                  <a:t>[Fitting, Interpolation, Regression, Imputation]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dirty="0"/>
                  <a:t> </a:t>
                </a:r>
                <a:r>
                  <a:rPr lang="en-GB" u="sng" dirty="0"/>
                  <a:t>approximation</a:t>
                </a:r>
              </a:p>
              <a:p>
                <a:r>
                  <a:rPr lang="en-GB" dirty="0"/>
                  <a:t>Some methods require 100, 1000, … billions of parameters.</a:t>
                </a:r>
              </a:p>
              <a:p>
                <a:r>
                  <a:rPr lang="en-GB" b="1" dirty="0"/>
                  <a:t>Is this a good use of parameters?</a:t>
                </a:r>
              </a:p>
              <a:p>
                <a:pPr lvl="1"/>
                <a:r>
                  <a:rPr lang="en-GB" dirty="0"/>
                  <a:t>To fit simple curves, we might use 3 or 4 free parameters. </a:t>
                </a:r>
              </a:p>
              <a:p>
                <a:pPr lvl="1"/>
                <a:r>
                  <a:rPr lang="en-GB" dirty="0"/>
                  <a:t>Physics equations, only depend on a handful of inputs.</a:t>
                </a:r>
              </a:p>
              <a:p>
                <a:r>
                  <a:rPr lang="en-GB" b="1" dirty="0"/>
                  <a:t>What is an efficient way to represent the space of functions?</a:t>
                </a:r>
              </a:p>
              <a:p>
                <a:r>
                  <a:rPr lang="en-GB" b="1" i="1" dirty="0"/>
                  <a:t>“With four parameters I can fit an </a:t>
                </a:r>
                <a:r>
                  <a:rPr lang="en-GB" b="1" i="1" dirty="0">
                    <a:hlinkClick r:id="rId2" tooltip="Elephant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elephant</a:t>
                </a:r>
                <a:r>
                  <a:rPr lang="en-GB" b="1" i="1" dirty="0"/>
                  <a:t>, and with five I can make him wiggle his trunk.” - </a:t>
                </a:r>
                <a:r>
                  <a:rPr lang="en-GB" sz="1400" i="1" dirty="0"/>
                  <a:t>Attributed to von Neumann by </a:t>
                </a:r>
                <a:r>
                  <a:rPr lang="en-GB" sz="1400" i="1" dirty="0">
                    <a:hlinkClick r:id="rId3" tooltip="Enrico Fermi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Enrico Fermi</a:t>
                </a:r>
                <a:r>
                  <a:rPr lang="en-GB" sz="1400" i="1" dirty="0"/>
                  <a:t>, as quoted by </a:t>
                </a:r>
                <a:r>
                  <a:rPr lang="en-GB" sz="1400" i="1" dirty="0">
                    <a:hlinkClick r:id="rId4" tooltip="Freeman Dys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Freeman Dyson</a:t>
                </a:r>
                <a:r>
                  <a:rPr lang="en-GB" sz="1400" i="1" dirty="0"/>
                  <a:t> in </a:t>
                </a:r>
                <a:r>
                  <a:rPr lang="en-GB" sz="1400" i="1" dirty="0"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"A meeting with Enrico Fermi" in Nature 427 (22 January 2004) p. 297</a:t>
                </a:r>
                <a:endParaRPr lang="en-GB" sz="1400" i="1" dirty="0"/>
              </a:p>
              <a:p>
                <a:pPr marL="0" indent="0">
                  <a:buNone/>
                </a:pPr>
                <a:br>
                  <a:rPr lang="en-GB" dirty="0"/>
                </a:b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CB67CA-8348-463B-835D-D4E3DA74A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918" t="-1304" r="-402" b="-70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90A61-89A9-46C3-9F85-31BCCA0DD9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9831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ACB6-B250-4743-8C35-E2EF39E80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Have you ever tried to “Guess the Curve”?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7B678-E31C-4A33-A723-D31062964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 throw equations with free variables into [</a:t>
            </a:r>
            <a:r>
              <a:rPr lang="en-GB" dirty="0" err="1"/>
              <a:t>gnuplot</a:t>
            </a:r>
            <a:r>
              <a:rPr lang="en-GB" dirty="0"/>
              <a:t>, python, Mathematica, …]</a:t>
            </a:r>
          </a:p>
          <a:p>
            <a:r>
              <a:rPr lang="en-GB" dirty="0"/>
              <a:t>Scientific data:</a:t>
            </a:r>
          </a:p>
          <a:p>
            <a:pPr lvl="1"/>
            <a:r>
              <a:rPr lang="en-GB" dirty="0"/>
              <a:t>Good chance the curve </a:t>
            </a:r>
            <a:r>
              <a:rPr lang="en-GB" u="sng" dirty="0"/>
              <a:t>exactly follows an equation</a:t>
            </a:r>
            <a:r>
              <a:rPr lang="en-GB" dirty="0"/>
              <a:t>, (depending on the underlying model)</a:t>
            </a:r>
          </a:p>
          <a:p>
            <a:pPr lvl="1"/>
            <a:r>
              <a:rPr lang="en-GB" u="sng" dirty="0"/>
              <a:t>Solve once, learn forever, across the entire domain</a:t>
            </a:r>
            <a:r>
              <a:rPr lang="en-GB" dirty="0"/>
              <a:t> -&gt; ‘Natural Facts’</a:t>
            </a:r>
          </a:p>
          <a:p>
            <a:r>
              <a:rPr lang="en-GB" dirty="0"/>
              <a:t>Instead train a machine to ‘guess the curve’ </a:t>
            </a:r>
          </a:p>
          <a:p>
            <a:pPr lvl="1"/>
            <a:r>
              <a:rPr lang="en-GB" dirty="0"/>
              <a:t>What is a good way to go about this?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C335B-3DA8-49D4-AA39-8F74A00A1D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057794-A788-4BA6-853F-30EA0FED5853}"/>
              </a:ext>
            </a:extLst>
          </p:cNvPr>
          <p:cNvGrpSpPr/>
          <p:nvPr/>
        </p:nvGrpSpPr>
        <p:grpSpPr>
          <a:xfrm>
            <a:off x="2248674" y="4456653"/>
            <a:ext cx="7623026" cy="1632154"/>
            <a:chOff x="2195997" y="3737581"/>
            <a:chExt cx="7623026" cy="1632154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3765F257-A184-473C-815C-9F47B1B91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997" y="3737581"/>
              <a:ext cx="2185311" cy="1632154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F95557D-8E5E-4539-AF52-E448A76ADBBD}"/>
                </a:ext>
              </a:extLst>
            </p:cNvPr>
            <p:cNvCxnSpPr>
              <a:stCxn id="5" idx="3"/>
            </p:cNvCxnSpPr>
            <p:nvPr/>
          </p:nvCxnSpPr>
          <p:spPr bwMode="auto">
            <a:xfrm>
              <a:off x="4381308" y="4553658"/>
              <a:ext cx="613479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0CB8A4-8BB2-49B9-864D-2E42EEEA7BF0}"/>
                </a:ext>
              </a:extLst>
            </p:cNvPr>
            <p:cNvSpPr/>
            <p:nvPr/>
          </p:nvSpPr>
          <p:spPr bwMode="auto">
            <a:xfrm>
              <a:off x="4994787" y="3737581"/>
              <a:ext cx="2054941" cy="1632154"/>
            </a:xfrm>
            <a:prstGeom prst="rect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E4A51D3-16F4-4086-87FF-038F8F28D74E}"/>
                </a:ext>
              </a:extLst>
            </p:cNvPr>
            <p:cNvCxnSpPr>
              <a:stCxn id="8" idx="3"/>
            </p:cNvCxnSpPr>
            <p:nvPr/>
          </p:nvCxnSpPr>
          <p:spPr bwMode="auto">
            <a:xfrm>
              <a:off x="7049728" y="4553658"/>
              <a:ext cx="825911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838CC7-E68D-4076-BE2B-BA69739E0400}"/>
                    </a:ext>
                  </a:extLst>
                </p:cNvPr>
                <p:cNvSpPr txBox="1"/>
                <p:nvPr/>
              </p:nvSpPr>
              <p:spPr>
                <a:xfrm>
                  <a:off x="7875639" y="4188657"/>
                  <a:ext cx="194338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32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838CC7-E68D-4076-BE2B-BA69739E0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5639" y="4188657"/>
                  <a:ext cx="1943384" cy="584775"/>
                </a:xfrm>
                <a:prstGeom prst="rect">
                  <a:avLst/>
                </a:prstGeom>
                <a:blipFill>
                  <a:blip r:embed="rId3"/>
                  <a:stretch>
                    <a:fillRect r="-72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9789249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DD3A-341F-41DC-9E71-638E311C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Exact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A3C87A-77A2-4686-AE0E-1B2D75752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085" y="1635739"/>
            <a:ext cx="10853263" cy="31481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AB59B-F904-4FBF-9B00-AEA1FF8071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92D80F-2618-4F5B-9D4F-7BE222EB2280}"/>
              </a:ext>
            </a:extLst>
          </p:cNvPr>
          <p:cNvSpPr/>
          <p:nvPr/>
        </p:nvSpPr>
        <p:spPr bwMode="auto">
          <a:xfrm>
            <a:off x="709085" y="3209821"/>
            <a:ext cx="10773830" cy="1824295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174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4540D-E199-4C29-8F5F-ACA7D131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Representational Points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E0E892-3E89-415F-A144-844EBA6FE2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What is a </a:t>
                </a:r>
                <a:r>
                  <a:rPr lang="en-GB" u="sng" dirty="0"/>
                  <a:t>function</a:t>
                </a:r>
                <a:r>
                  <a:rPr lang="en-GB" dirty="0"/>
                  <a:t> here?</a:t>
                </a:r>
              </a:p>
              <a:p>
                <a:r>
                  <a:rPr lang="en-GB" dirty="0"/>
                  <a:t>What is a good ‘</a:t>
                </a:r>
                <a:r>
                  <a:rPr lang="en-GB" u="sng" dirty="0"/>
                  <a:t>fingerprint</a:t>
                </a:r>
                <a:r>
                  <a:rPr lang="en-GB" dirty="0"/>
                  <a:t>’ for the function?</a:t>
                </a:r>
              </a:p>
              <a:p>
                <a:r>
                  <a:rPr lang="en-GB" dirty="0"/>
                  <a:t>For the purposes of this talk, we will think of a function as a </a:t>
                </a:r>
                <a:r>
                  <a:rPr lang="en-GB" u="sng" dirty="0"/>
                  <a:t>power series</a:t>
                </a:r>
                <a:r>
                  <a:rPr lang="en-GB" dirty="0"/>
                  <a:t>:</a:t>
                </a:r>
              </a:p>
              <a:p>
                <a:pPr lvl="1"/>
                <a:r>
                  <a:rPr lang="en-GB" dirty="0"/>
                  <a:t>Obviously a restriction, and simplification. </a:t>
                </a:r>
              </a:p>
              <a:p>
                <a:pPr lvl="1"/>
                <a:r>
                  <a:rPr lang="en-GB" dirty="0"/>
                  <a:t>Only consider domain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[0,∞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for the time being</a:t>
                </a:r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Fingerprint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/>
                  <a:t>?  (Broadly speaking, the coefficients define the function)</a:t>
                </a:r>
              </a:p>
              <a:p>
                <a:endParaRPr lang="en-GB" dirty="0"/>
              </a:p>
              <a:p>
                <a:endParaRPr lang="en-GB" u="sn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E0E892-3E89-415F-A144-844EBA6FE2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8" t="-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DD93C-65BD-4AC5-B037-F25B727ED1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4420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82AE-E98C-4224-886F-D43BFBBC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Transforms and Coefficients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EC9462-658C-4376-B8BD-E547CB32B7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Series representations and integral transforms go hand in hand</a:t>
                </a:r>
              </a:p>
              <a:p>
                <a:pPr lvl="1"/>
                <a:endParaRPr lang="en-GB" dirty="0"/>
              </a:p>
              <a:p>
                <a:pPr lvl="1"/>
                <a:r>
                  <a:rPr lang="en-GB" dirty="0"/>
                  <a:t>Fourier series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GB" dirty="0"/>
                  <a:t> Fourier transform </a:t>
                </a:r>
              </a:p>
              <a:p>
                <a:pPr lvl="2"/>
                <a:r>
                  <a:rPr lang="en-GB" dirty="0"/>
                  <a:t>Series in terms of imaginary exponentials</a:t>
                </a:r>
              </a:p>
              <a:p>
                <a:pPr lvl="2"/>
                <a:r>
                  <a:rPr lang="en-GB" dirty="0"/>
                  <a:t>Additive Convolution</a:t>
                </a:r>
                <a:br>
                  <a:rPr lang="en-GB" dirty="0"/>
                </a:br>
                <a:endParaRPr lang="en-GB" dirty="0"/>
              </a:p>
              <a:p>
                <a:pPr lvl="1"/>
                <a:r>
                  <a:rPr lang="en-GB" u="sng" dirty="0"/>
                  <a:t>???</a:t>
                </a:r>
                <a:r>
                  <a:rPr lang="en-GB" dirty="0"/>
                  <a:t> series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GB" dirty="0"/>
                  <a:t> Laplace Transform (Z-Transform)</a:t>
                </a:r>
              </a:p>
              <a:p>
                <a:pPr lvl="2"/>
                <a:r>
                  <a:rPr lang="en-GB" dirty="0"/>
                  <a:t>Series in terms of decaying/complex exponentials</a:t>
                </a:r>
                <a:br>
                  <a:rPr lang="en-GB" dirty="0"/>
                </a:br>
                <a:endParaRPr lang="en-GB" b="1" dirty="0"/>
              </a:p>
              <a:p>
                <a:pPr lvl="1"/>
                <a:r>
                  <a:rPr lang="en-GB" b="1" dirty="0"/>
                  <a:t>Power series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b="1" u="sng" dirty="0"/>
                  <a:t>Mellin Transform</a:t>
                </a:r>
                <a:r>
                  <a:rPr lang="en-GB" b="1" dirty="0"/>
                  <a:t> </a:t>
                </a:r>
              </a:p>
              <a:p>
                <a:pPr lvl="2"/>
                <a:r>
                  <a:rPr lang="en-GB" dirty="0"/>
                  <a:t>Series in terms of </a:t>
                </a:r>
                <a:r>
                  <a:rPr lang="en-GB" b="1" dirty="0"/>
                  <a:t>monomials</a:t>
                </a:r>
              </a:p>
              <a:p>
                <a:pPr lvl="2"/>
                <a:r>
                  <a:rPr lang="en-GB" dirty="0"/>
                  <a:t>Multiplicative convolution, hence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[0,∞)</m:t>
                    </m:r>
                  </m:oMath>
                </a14:m>
                <a:endParaRPr lang="en-GB" dirty="0"/>
              </a:p>
              <a:p>
                <a:pPr lvl="2"/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EC9462-658C-4376-B8BD-E547CB32B7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8" t="-1304" b="-65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5FF0E-A263-4BCB-801D-BE1D9A1D34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8853E-4B79-4474-926F-CF29AC6F4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564" y="1922976"/>
            <a:ext cx="4029075" cy="100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AF7151-15D4-42DF-905E-F94E7D5F6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564" y="3357938"/>
            <a:ext cx="4057650" cy="1190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1B7DEF-06C0-4B7A-B139-80A520AD1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983400"/>
            <a:ext cx="47815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71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Default Design">
  <a:themeElements>
    <a:clrScheme name="Optibrium">
      <a:dk1>
        <a:srgbClr val="000000"/>
      </a:dk1>
      <a:lt1>
        <a:srgbClr val="FFFFFF"/>
      </a:lt1>
      <a:dk2>
        <a:srgbClr val="5A4A42"/>
      </a:dk2>
      <a:lt2>
        <a:srgbClr val="C1AC93"/>
      </a:lt2>
      <a:accent1>
        <a:srgbClr val="6DBE45"/>
      </a:accent1>
      <a:accent2>
        <a:srgbClr val="0281A7"/>
      </a:accent2>
      <a:accent3>
        <a:srgbClr val="FCB757"/>
      </a:accent3>
      <a:accent4>
        <a:srgbClr val="009444"/>
      </a:accent4>
      <a:accent5>
        <a:srgbClr val="A7D5E2"/>
      </a:accent5>
      <a:accent6>
        <a:srgbClr val="4C7A3C"/>
      </a:accent6>
      <a:hlink>
        <a:srgbClr val="0F75BC"/>
      </a:hlink>
      <a:folHlink>
        <a:srgbClr val="CC9900"/>
      </a:folHlink>
    </a:clrScheme>
    <a:fontScheme name="1_Default Design">
      <a:majorFont>
        <a:latin typeface="Rockwel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DF6C00"/>
        </a:accent1>
        <a:accent2>
          <a:srgbClr val="0F75BC"/>
        </a:accent2>
        <a:accent3>
          <a:srgbClr val="FFFFFF"/>
        </a:accent3>
        <a:accent4>
          <a:srgbClr val="000000"/>
        </a:accent4>
        <a:accent5>
          <a:srgbClr val="ECBAAA"/>
        </a:accent5>
        <a:accent6>
          <a:srgbClr val="0C69AA"/>
        </a:accent6>
        <a:hlink>
          <a:srgbClr val="CCCC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0B9443"/>
        </a:accent1>
        <a:accent2>
          <a:srgbClr val="0F75BC"/>
        </a:accent2>
        <a:accent3>
          <a:srgbClr val="FFFFFF"/>
        </a:accent3>
        <a:accent4>
          <a:srgbClr val="000000"/>
        </a:accent4>
        <a:accent5>
          <a:srgbClr val="AAC8B0"/>
        </a:accent5>
        <a:accent6>
          <a:srgbClr val="0C69AA"/>
        </a:accent6>
        <a:hlink>
          <a:srgbClr val="CCCC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0B9443"/>
        </a:accent1>
        <a:accent2>
          <a:srgbClr val="0F75BC"/>
        </a:accent2>
        <a:accent3>
          <a:srgbClr val="FFFFFF"/>
        </a:accent3>
        <a:accent4>
          <a:srgbClr val="000000"/>
        </a:accent4>
        <a:accent5>
          <a:srgbClr val="AAC8B0"/>
        </a:accent5>
        <a:accent6>
          <a:srgbClr val="0C69AA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0B9443"/>
        </a:accent1>
        <a:accent2>
          <a:srgbClr val="0F75BC"/>
        </a:accent2>
        <a:accent3>
          <a:srgbClr val="FFFFFF"/>
        </a:accent3>
        <a:accent4>
          <a:srgbClr val="000000"/>
        </a:accent4>
        <a:accent5>
          <a:srgbClr val="AAC8B0"/>
        </a:accent5>
        <a:accent6>
          <a:srgbClr val="0C69AA"/>
        </a:accent6>
        <a:hlink>
          <a:srgbClr val="CC9900"/>
        </a:hlink>
        <a:folHlink>
          <a:srgbClr val="C1AC9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762D49F3-8C00-4138-83D6-AEE40EAE4689}" vid="{FDF4E91E-2FB2-433E-8613-EDD97002986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Optibrium template</Template>
  <TotalTime>30291</TotalTime>
  <Words>1792</Words>
  <Application>Microsoft Office PowerPoint</Application>
  <PresentationFormat>Widescreen</PresentationFormat>
  <Paragraphs>291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Cambria Math</vt:lpstr>
      <vt:lpstr>Calibri</vt:lpstr>
      <vt:lpstr>Rockwell</vt:lpstr>
      <vt:lpstr>Times</vt:lpstr>
      <vt:lpstr>Times New Roman</vt:lpstr>
      <vt:lpstr>Arial</vt:lpstr>
      <vt:lpstr>1_Default Design</vt:lpstr>
      <vt:lpstr>PowerPoint Presentation</vt:lpstr>
      <vt:lpstr>Work so far assembled into a preprint</vt:lpstr>
      <vt:lpstr>Topics</vt:lpstr>
      <vt:lpstr>What is Exact Learning?</vt:lpstr>
      <vt:lpstr>Some Thoughts on Machine Learning</vt:lpstr>
      <vt:lpstr>Have you ever tried to “Guess the Curve”?</vt:lpstr>
      <vt:lpstr>Exact Learning</vt:lpstr>
      <vt:lpstr>Some Representational Points</vt:lpstr>
      <vt:lpstr>Transforms and Coefficients</vt:lpstr>
      <vt:lpstr>Ramanujan Master Theorem</vt:lpstr>
      <vt:lpstr>Inverse Mellin Transform</vt:lpstr>
      <vt:lpstr>Examples – 1D - Mellin Transform</vt:lpstr>
      <vt:lpstr>Further Examples : Diverse Range of Functions</vt:lpstr>
      <vt:lpstr>Observations</vt:lpstr>
      <vt:lpstr>Our Goal – One Function to Rule them all</vt:lpstr>
      <vt:lpstr>Highly Generalised Functions: Some History</vt:lpstr>
      <vt:lpstr>Hypergeometric Series</vt:lpstr>
      <vt:lpstr>Mellin Transform</vt:lpstr>
      <vt:lpstr>Generalised Hypergeometric Series</vt:lpstr>
      <vt:lpstr>Examples – 1D Mellin Transform</vt:lpstr>
      <vt:lpstr>Meijer-G Function</vt:lpstr>
      <vt:lpstr>Meijer-G Function</vt:lpstr>
      <vt:lpstr>PowerPoint Presentation</vt:lpstr>
      <vt:lpstr>Fox-H function : It keeps going…</vt:lpstr>
      <vt:lpstr>A Whole Hierarchy of Functions</vt:lpstr>
      <vt:lpstr>A Whole Hierarchy of Functions</vt:lpstr>
      <vt:lpstr>Multiple Dimensions </vt:lpstr>
      <vt:lpstr>Multiple Dimensions</vt:lpstr>
      <vt:lpstr>Generalised Ramanujan Master Theorem</vt:lpstr>
      <vt:lpstr>Machine Learning</vt:lpstr>
      <vt:lpstr>Exact Learning : How does it work?</vt:lpstr>
      <vt:lpstr>Applications</vt:lpstr>
      <vt:lpstr>Neural Network Picture</vt:lpstr>
      <vt:lpstr>Complex Fitting – Not a Desirable Activation Function</vt:lpstr>
      <vt:lpstr>Complex Fitting: Gradients?</vt:lpstr>
      <vt:lpstr>Example: Harmonic Oscillator, 4th Excited State</vt:lpstr>
      <vt:lpstr>Fitting in Complex Space</vt:lpstr>
      <vt:lpstr>Example: Harmonic Oscillator</vt:lpstr>
      <vt:lpstr>Branch Cut Example</vt:lpstr>
      <vt:lpstr>Other Examples that have Worked</vt:lpstr>
      <vt:lpstr>Work so far assembled into a preprint</vt:lpstr>
      <vt:lpstr>Current Observations</vt:lpstr>
      <vt:lpstr>Future Ideas</vt:lpstr>
      <vt:lpstr>“Deep” Exact Learning</vt:lpstr>
      <vt:lpstr>Elements : The Periodic Table of Moments</vt:lpstr>
    </vt:vector>
  </TitlesOfParts>
  <Company>Galapagos 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XXth MONTH YEAR</dc:title>
  <dc:creator>Matthew Segall</dc:creator>
  <cp:lastModifiedBy>Ben Irwin</cp:lastModifiedBy>
  <cp:revision>506</cp:revision>
  <cp:lastPrinted>2007-06-07T08:33:52Z</cp:lastPrinted>
  <dcterms:created xsi:type="dcterms:W3CDTF">2017-06-13T04:19:01Z</dcterms:created>
  <dcterms:modified xsi:type="dcterms:W3CDTF">2020-06-22T15:08:57Z</dcterms:modified>
</cp:coreProperties>
</file>